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sldIdLst>
    <p:sldId id="280" r:id="rId2"/>
    <p:sldId id="285" r:id="rId3"/>
    <p:sldId id="282" r:id="rId4"/>
    <p:sldId id="281" r:id="rId5"/>
    <p:sldId id="283" r:id="rId6"/>
    <p:sldId id="287" r:id="rId7"/>
    <p:sldId id="270" r:id="rId8"/>
    <p:sldId id="260" r:id="rId9"/>
    <p:sldId id="286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30871"/>
    <a:srgbClr val="251454"/>
    <a:srgbClr val="0C0E1A"/>
    <a:srgbClr val="280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9209" autoAdjust="0"/>
  </p:normalViewPr>
  <p:slideViewPr>
    <p:cSldViewPr>
      <p:cViewPr varScale="1">
        <p:scale>
          <a:sx n="84" d="100"/>
          <a:sy n="84" d="100"/>
        </p:scale>
        <p:origin x="9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CB6A-C21A-477A-8601-26B1367A36EA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467D-4603-47D9-AB9D-EBC9FCCFF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10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6D1207-DBF6-4E58-8913-0F892B5FB73F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F39A3-0EAD-4D1B-89F2-1944D4F87A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ля презентації\НАУКОВІ-ДА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7813" y="-238125"/>
            <a:ext cx="12239626" cy="733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4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7704" y="5805264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i="1" dirty="0" smtClean="0">
                <a:solidFill>
                  <a:schemeClr val="bg1"/>
                </a:solidFill>
                <a:latin typeface="Sitka Subheading" panose="02000505000000020004" pitchFamily="2" charset="0"/>
              </a:rPr>
              <a:t>Дякую за увагу!</a:t>
            </a:r>
            <a:endParaRPr lang="ru-RU" sz="4800" i="1" dirty="0">
              <a:solidFill>
                <a:schemeClr val="bg1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Admin\Рабочий стол\для презентації\До-2020-р-2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1638" y="4869158"/>
            <a:ext cx="6905061" cy="1732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r>
              <a:rPr lang="uk-UA" dirty="0" err="1"/>
              <a:t>ark</a:t>
            </a:r>
            <a:r>
              <a:rPr lang="uk-UA" dirty="0"/>
              <a:t> </a:t>
            </a:r>
            <a:r>
              <a:rPr lang="uk-UA" dirty="0" err="1"/>
              <a:t>data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0791" y="2906688"/>
            <a:ext cx="14401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eep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88224" y="2906688"/>
            <a:ext cx="14401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icro-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548680"/>
            <a:ext cx="14401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hallow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56539" y="489321"/>
            <a:ext cx="144016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Nano-Data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368624" y="2083607"/>
            <a:ext cx="2448272" cy="144016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 Data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275892"/>
            <a:ext cx="296672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Грануляція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8" idx="7"/>
            <a:endCxn id="6" idx="1"/>
          </p:cNvCxnSpPr>
          <p:nvPr/>
        </p:nvCxnSpPr>
        <p:spPr>
          <a:xfrm flipV="1">
            <a:off x="5458355" y="1425425"/>
            <a:ext cx="1098184" cy="869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8" idx="1"/>
            <a:endCxn id="5" idx="3"/>
          </p:cNvCxnSpPr>
          <p:nvPr/>
        </p:nvCxnSpPr>
        <p:spPr>
          <a:xfrm flipH="1" flipV="1">
            <a:off x="2627784" y="1484784"/>
            <a:ext cx="1099381" cy="8097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8" idx="3"/>
            <a:endCxn id="3" idx="3"/>
          </p:cNvCxnSpPr>
          <p:nvPr/>
        </p:nvCxnSpPr>
        <p:spPr>
          <a:xfrm flipH="1">
            <a:off x="2530951" y="3312860"/>
            <a:ext cx="1196214" cy="529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5"/>
            <a:endCxn id="4" idx="1"/>
          </p:cNvCxnSpPr>
          <p:nvPr/>
        </p:nvCxnSpPr>
        <p:spPr>
          <a:xfrm>
            <a:off x="5458355" y="3312860"/>
            <a:ext cx="1129869" cy="529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6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2698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2753407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Дослідницькі дані – це  зафіксована інформація </a:t>
            </a:r>
            <a:r>
              <a:rPr lang="uk-UA" dirty="0"/>
              <a:t>(незалежно від форми та сфери, в якій вона може існувати), </a:t>
            </a:r>
            <a:r>
              <a:rPr lang="uk-UA" dirty="0" smtClean="0"/>
              <a:t>необхідна </a:t>
            </a:r>
            <a:r>
              <a:rPr lang="uk-UA" dirty="0"/>
              <a:t>для підтримки чи підтвердження спостережень або результатів дослідницького </a:t>
            </a:r>
            <a:r>
              <a:rPr lang="uk-UA" dirty="0" smtClean="0"/>
              <a:t>проекту </a:t>
            </a:r>
            <a:r>
              <a:rPr lang="uk-UA" dirty="0"/>
              <a:t>(</a:t>
            </a:r>
            <a:r>
              <a:rPr lang="en-US" dirty="0"/>
              <a:t>Oxford</a:t>
            </a:r>
            <a:r>
              <a:rPr lang="uk-UA" dirty="0"/>
              <a:t>. </a:t>
            </a:r>
            <a:r>
              <a:rPr lang="en-US" i="1" dirty="0"/>
              <a:t>Research data glossary</a:t>
            </a:r>
            <a:r>
              <a:rPr lang="uk-UA" dirty="0" smtClean="0"/>
              <a:t>).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8238" y="9540"/>
            <a:ext cx="47242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Наукові дані – це </a:t>
            </a:r>
            <a:r>
              <a:rPr lang="uk-UA" dirty="0"/>
              <a:t>дані, які містяться в науковому дослідженні або є його результатом. Наразі </a:t>
            </a:r>
            <a:r>
              <a:rPr lang="en-US" dirty="0"/>
              <a:t>OECD</a:t>
            </a:r>
            <a:r>
              <a:rPr lang="uk-UA" dirty="0"/>
              <a:t> взяла на себе роль координатора під час розроблення принципів та стандартів для полегшення доступу до наукових даних, отриманих від виконання проектів з державним фінансуванням у співпраці зі статистичними </a:t>
            </a:r>
            <a:r>
              <a:rPr lang="uk-UA" dirty="0" smtClean="0"/>
              <a:t>службами (</a:t>
            </a:r>
            <a:r>
              <a:rPr lang="ru-RU" dirty="0"/>
              <a:t>OECD</a:t>
            </a:r>
            <a:r>
              <a:rPr lang="uk-UA" dirty="0" smtClean="0"/>
              <a:t>).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251" y="5157192"/>
            <a:ext cx="45449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Д</a:t>
            </a:r>
            <a:r>
              <a:rPr lang="uk-UA" dirty="0" smtClean="0"/>
              <a:t>ослідницькі </a:t>
            </a:r>
            <a:r>
              <a:rPr lang="uk-UA" dirty="0"/>
              <a:t>дані – це результати різногалузевої наукової діяльності у вигляді висновків наукових досліджень які містяться в традиційних та цифрових джерелах інформації. </a:t>
            </a:r>
            <a:endParaRPr lang="ru-RU" dirty="0"/>
          </a:p>
        </p:txBody>
      </p:sp>
      <p:pic>
        <p:nvPicPr>
          <p:cNvPr id="2055" name="Picture 7" descr="C:\Documents and Settings\Admin\Рабочий стол\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5364088" y="3265325"/>
            <a:ext cx="3563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/>
              <a:t>Євростат</a:t>
            </a:r>
            <a:r>
              <a:rPr lang="uk-UA" dirty="0"/>
              <a:t> ще у 2012 р. звертав увагу статистиків на дослідницькі дані, вказуючи на те, що інформаційно-комунікаційні технології є надпотужними двигунами науки. Дослідницькі дані стали частиною інформаційної інфраструктури.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8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484784"/>
            <a:ext cx="727280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bg1"/>
                </a:solidFill>
              </a:rPr>
              <a:t>«</a:t>
            </a:r>
            <a:r>
              <a:rPr lang="uk-UA" sz="5400" b="1" i="1" dirty="0" smtClean="0">
                <a:solidFill>
                  <a:schemeClr val="bg1"/>
                </a:solidFill>
              </a:rPr>
              <a:t>Дослідницькі дані </a:t>
            </a:r>
          </a:p>
          <a:p>
            <a:pPr algn="ctr"/>
            <a:r>
              <a:rPr lang="uk-UA" sz="5400" b="1" i="1" dirty="0" smtClean="0">
                <a:solidFill>
                  <a:schemeClr val="bg1"/>
                </a:solidFill>
              </a:rPr>
              <a:t>–</a:t>
            </a:r>
            <a:endParaRPr lang="uk-UA" sz="5400" b="1" i="1" dirty="0">
              <a:solidFill>
                <a:schemeClr val="bg1"/>
              </a:solidFill>
            </a:endParaRPr>
          </a:p>
          <a:p>
            <a:pPr algn="ctr"/>
            <a:r>
              <a:rPr lang="uk-UA" sz="5400" b="1" i="1" dirty="0" smtClean="0">
                <a:solidFill>
                  <a:schemeClr val="bg1"/>
                </a:solidFill>
              </a:rPr>
              <a:t> це валюта науки»</a:t>
            </a:r>
            <a:endParaRPr lang="en-US" sz="5400" b="1" i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i="1" dirty="0" smtClean="0">
                <a:solidFill>
                  <a:schemeClr val="bg1"/>
                </a:solidFill>
              </a:rPr>
              <a:t>(</a:t>
            </a:r>
            <a:r>
              <a:rPr lang="en-US" sz="2000" b="1" i="1" dirty="0" smtClean="0">
                <a:solidFill>
                  <a:schemeClr val="bg1"/>
                </a:solidFill>
              </a:rPr>
              <a:t>A. Gold</a:t>
            </a:r>
            <a:r>
              <a:rPr lang="uk-UA" sz="2000" b="1" i="1" dirty="0" smtClean="0">
                <a:solidFill>
                  <a:schemeClr val="bg1"/>
                </a:solidFill>
              </a:rPr>
              <a:t>)</a:t>
            </a:r>
          </a:p>
          <a:p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1628800"/>
            <a:ext cx="4067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С</a:t>
            </a:r>
            <a:r>
              <a:rPr lang="uk-UA" dirty="0" smtClean="0"/>
              <a:t>учасна </a:t>
            </a:r>
            <a:r>
              <a:rPr lang="uk-UA" dirty="0"/>
              <a:t>світова багатомірність обумовлює появу багатомірних даних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0"/>
            <a:ext cx="4139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П</a:t>
            </a:r>
            <a:r>
              <a:rPr lang="uk-UA" dirty="0" smtClean="0"/>
              <a:t>оширення </a:t>
            </a:r>
            <a:r>
              <a:rPr lang="uk-UA" dirty="0"/>
              <a:t>інтенсивних наукових даних, тобто тих наукових даних які </a:t>
            </a:r>
            <a:r>
              <a:rPr lang="uk-UA" dirty="0" err="1"/>
              <a:t>надшвидко</a:t>
            </a:r>
            <a:r>
              <a:rPr lang="uk-UA" dirty="0"/>
              <a:t> з’являються (або ж оновлюються</a:t>
            </a:r>
            <a:r>
              <a:rPr lang="uk-UA" dirty="0" smtClean="0"/>
              <a:t>) – нова парадигма розвитку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40052" y="2852936"/>
            <a:ext cx="413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Наукоємність даних має потенціал трансформувати не тільки те, як ми займаємося наукою, але й те, як швидко ми можемо перевести науковий прогрес у комплексні рішення, політику, рішення і, в кінцевому рахунку, економічний успіх (</a:t>
            </a:r>
            <a:r>
              <a:rPr lang="ru-RU" dirty="0" err="1"/>
              <a:t>Critchlow</a:t>
            </a:r>
            <a:r>
              <a:rPr lang="ru-RU" dirty="0"/>
              <a:t> T</a:t>
            </a:r>
            <a:r>
              <a:rPr lang="uk-UA" dirty="0"/>
              <a:t>. 2013).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9726" y="5657671"/>
            <a:ext cx="8994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Необхідна зміна в методології науки, обумовлена масовим зростанням даних, які тепер можна отримати через складні нові </a:t>
            </a:r>
            <a:r>
              <a:rPr lang="uk-UA" dirty="0" smtClean="0"/>
              <a:t>інструменти</a:t>
            </a:r>
          </a:p>
          <a:p>
            <a:pPr algn="ctr"/>
            <a:r>
              <a:rPr lang="uk-UA" dirty="0" smtClean="0"/>
              <a:t> </a:t>
            </a:r>
            <a:r>
              <a:rPr lang="uk-UA" dirty="0"/>
              <a:t>(</a:t>
            </a:r>
            <a:r>
              <a:rPr lang="en-US" dirty="0"/>
              <a:t>Yao L</a:t>
            </a:r>
            <a:r>
              <a:rPr lang="uk-UA" dirty="0"/>
              <a:t>. 2014).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427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Інтенсивність наукових даних вважається четвертою парадигмою науки після трьох взаємопов'язаних парадигм емпіричної, теоретичної та обчислювальної науки. Вона виходить за рамки експериментальних та теоретичних досліджень, а також комп'ютерного моделювання природних явищ та розглядається як науково-орієнтований стиль даних, де </a:t>
            </a:r>
            <a:r>
              <a:rPr lang="uk-UA" dirty="0" err="1"/>
              <a:t>ІТ-інфраструктури</a:t>
            </a:r>
            <a:r>
              <a:rPr lang="uk-UA" dirty="0"/>
              <a:t> та програмні засоби широко використовуються, щоб допомогти вченим керувати, аналізувати та обмінюватися даними. Четверта дослідницька парадигма базується на доступі (та аналізі) до великих обсягів нових та існуючих даних у інноваційних </a:t>
            </a:r>
            <a:r>
              <a:rPr lang="uk-UA" dirty="0" smtClean="0"/>
              <a:t>комбінаціях.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6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496" y="-218152"/>
            <a:ext cx="91085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/>
          </a:p>
          <a:p>
            <a:r>
              <a:rPr lang="ru-RU" sz="2400" i="1" dirty="0" err="1" smtClean="0"/>
              <a:t>Управління</a:t>
            </a:r>
            <a:r>
              <a:rPr lang="ru-RU" sz="2400" i="1" dirty="0" smtClean="0"/>
              <a:t> </a:t>
            </a:r>
            <a:r>
              <a:rPr lang="ru-RU" sz="2400" i="1" dirty="0" err="1"/>
              <a:t>даними</a:t>
            </a:r>
            <a:r>
              <a:rPr lang="ru-RU" sz="2400" i="1" dirty="0"/>
              <a:t> </a:t>
            </a:r>
            <a:r>
              <a:rPr lang="ru-RU" sz="2400" i="1" dirty="0" err="1"/>
              <a:t>досліджень</a:t>
            </a:r>
            <a:r>
              <a:rPr lang="ru-RU" sz="2400" i="1" dirty="0"/>
              <a:t> – </a:t>
            </a:r>
            <a:endParaRPr lang="ru-RU" sz="2400" i="1" dirty="0" smtClean="0"/>
          </a:p>
          <a:p>
            <a:r>
              <a:rPr lang="uk-UA" sz="2400" i="1" dirty="0" smtClean="0"/>
              <a:t>це</a:t>
            </a:r>
            <a:r>
              <a:rPr lang="ru-RU" sz="2400" i="1" dirty="0" smtClean="0"/>
              <a:t> </a:t>
            </a:r>
            <a:r>
              <a:rPr lang="ru-RU" sz="2400" i="1" dirty="0" err="1"/>
              <a:t>невід’ємна</a:t>
            </a:r>
            <a:r>
              <a:rPr lang="ru-RU" sz="2400" i="1" dirty="0"/>
              <a:t> </a:t>
            </a:r>
            <a:r>
              <a:rPr lang="ru-RU" sz="2400" i="1" dirty="0" err="1"/>
              <a:t>частина</a:t>
            </a:r>
            <a:r>
              <a:rPr lang="ru-RU" sz="2400" i="1" dirty="0"/>
              <a:t> </a:t>
            </a:r>
            <a:r>
              <a:rPr lang="ru-RU" sz="2400" i="1" dirty="0" err="1"/>
              <a:t>дослідницького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r>
              <a:rPr lang="ru-RU" sz="2400" i="1" dirty="0" err="1" smtClean="0"/>
              <a:t>процесу</a:t>
            </a:r>
            <a:r>
              <a:rPr lang="ru-RU" sz="2400" i="1" dirty="0" smtClean="0"/>
              <a:t> </a:t>
            </a:r>
            <a:r>
              <a:rPr lang="ru-RU" sz="2400" i="1" dirty="0"/>
              <a:t>яка </a:t>
            </a:r>
            <a:r>
              <a:rPr lang="ru-RU" sz="2400" i="1" dirty="0" err="1"/>
              <a:t>має</a:t>
            </a:r>
            <a:r>
              <a:rPr lang="ru-RU" sz="2400" i="1" dirty="0"/>
              <a:t> на </a:t>
            </a:r>
            <a:r>
              <a:rPr lang="ru-RU" sz="2400" i="1" dirty="0" err="1"/>
              <a:t>меті</a:t>
            </a:r>
            <a:r>
              <a:rPr lang="ru-RU" sz="2400" i="1" dirty="0"/>
              <a:t> </a:t>
            </a:r>
            <a:r>
              <a:rPr lang="ru-RU" sz="2400" i="1" dirty="0" err="1"/>
              <a:t>зробити</a:t>
            </a:r>
            <a:r>
              <a:rPr lang="ru-RU" sz="2400" i="1" dirty="0"/>
              <a:t> </a:t>
            </a:r>
            <a:r>
              <a:rPr lang="ru-RU" sz="2400" i="1" dirty="0" err="1"/>
              <a:t>процес</a:t>
            </a:r>
            <a:r>
              <a:rPr lang="ru-RU" sz="2400" i="1" dirty="0"/>
              <a:t> </a:t>
            </a:r>
            <a:endParaRPr lang="ru-RU" sz="2400" i="1" dirty="0" smtClean="0"/>
          </a:p>
          <a:p>
            <a:r>
              <a:rPr lang="ru-RU" sz="2400" i="1" dirty="0" err="1" smtClean="0"/>
              <a:t>дослідження</a:t>
            </a:r>
            <a:r>
              <a:rPr lang="ru-RU" sz="2400" i="1" dirty="0" smtClean="0"/>
              <a:t> </a:t>
            </a:r>
            <a:r>
              <a:rPr lang="ru-RU" sz="2400" i="1" dirty="0"/>
              <a:t>максимально </a:t>
            </a:r>
            <a:r>
              <a:rPr lang="ru-RU" sz="2400" i="1" dirty="0" err="1"/>
              <a:t>ефективним</a:t>
            </a:r>
            <a:r>
              <a:rPr lang="ru-RU" sz="2400" i="1" dirty="0"/>
              <a:t>, </a:t>
            </a:r>
            <a:endParaRPr lang="ru-RU" sz="2400" i="1" dirty="0" smtClean="0"/>
          </a:p>
          <a:p>
            <a:r>
              <a:rPr lang="ru-RU" sz="2400" i="1" dirty="0" smtClean="0"/>
              <a:t>а </a:t>
            </a:r>
            <a:r>
              <a:rPr lang="ru-RU" sz="2400" i="1" dirty="0" err="1"/>
              <a:t>також</a:t>
            </a:r>
            <a:r>
              <a:rPr lang="ru-RU" sz="2400" i="1" dirty="0"/>
              <a:t> </a:t>
            </a:r>
            <a:r>
              <a:rPr lang="ru-RU" sz="2400" i="1" dirty="0" err="1"/>
              <a:t>задовольнити</a:t>
            </a:r>
            <a:r>
              <a:rPr lang="ru-RU" sz="2400" i="1" dirty="0"/>
              <a:t> </a:t>
            </a:r>
            <a:r>
              <a:rPr lang="ru-RU" sz="2400" i="1" dirty="0" err="1"/>
              <a:t>очікування</a:t>
            </a:r>
            <a:r>
              <a:rPr lang="ru-RU" sz="2400" i="1" dirty="0"/>
              <a:t> та </a:t>
            </a:r>
            <a:endParaRPr lang="ru-RU" sz="2400" i="1" dirty="0" smtClean="0"/>
          </a:p>
          <a:p>
            <a:r>
              <a:rPr lang="ru-RU" sz="2400" i="1" dirty="0" err="1" smtClean="0"/>
              <a:t>вимоги</a:t>
            </a:r>
            <a:r>
              <a:rPr lang="ru-RU" sz="2400" i="1" dirty="0" smtClean="0"/>
              <a:t> </a:t>
            </a:r>
            <a:r>
              <a:rPr lang="ru-RU" sz="2400" i="1" dirty="0" err="1"/>
              <a:t>наукового</a:t>
            </a:r>
            <a:r>
              <a:rPr lang="ru-RU" sz="2400" i="1" dirty="0"/>
              <a:t> закладу (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замовника</a:t>
            </a:r>
            <a:r>
              <a:rPr lang="ru-RU" sz="2400" i="1" dirty="0" smtClean="0"/>
              <a:t>)</a:t>
            </a:r>
            <a:endParaRPr lang="en-US" sz="2400" i="1" dirty="0"/>
          </a:p>
          <a:p>
            <a:pPr algn="ctr"/>
            <a:endParaRPr lang="uk-UA" sz="2400" dirty="0" smtClean="0"/>
          </a:p>
          <a:p>
            <a:pPr algn="ctr"/>
            <a:endParaRPr lang="ru-RU" sz="2400" dirty="0"/>
          </a:p>
          <a:p>
            <a:r>
              <a:rPr lang="uk-UA" sz="2400" b="1" dirty="0"/>
              <a:t>Ви </a:t>
            </a:r>
            <a:r>
              <a:rPr lang="uk-UA" sz="2400" b="1" dirty="0" smtClean="0"/>
              <a:t>уже здійснюєте управління даними досліджень, </a:t>
            </a:r>
            <a:r>
              <a:rPr lang="uk-UA" sz="2400" b="1" u="sng" dirty="0" smtClean="0"/>
              <a:t>якщо:</a:t>
            </a:r>
          </a:p>
          <a:p>
            <a:r>
              <a:rPr lang="en-US" sz="2400" dirty="0" smtClean="0"/>
              <a:t>1</a:t>
            </a:r>
            <a:r>
              <a:rPr lang="en-US" sz="2400" dirty="0"/>
              <a:t>. </a:t>
            </a:r>
            <a:r>
              <a:rPr lang="ru-RU" sz="2400" dirty="0" err="1" smtClean="0"/>
              <a:t>Створюєте</a:t>
            </a:r>
            <a:r>
              <a:rPr lang="ru-RU" sz="2400" dirty="0" smtClean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та </a:t>
            </a:r>
            <a:r>
              <a:rPr lang="ru-RU" sz="2400" dirty="0" err="1"/>
              <a:t>використовуєте</a:t>
            </a:r>
            <a:r>
              <a:rPr lang="ru-RU" sz="2400" dirty="0"/>
              <a:t>  </a:t>
            </a:r>
            <a:r>
              <a:rPr lang="ru-RU" sz="2400" dirty="0" err="1"/>
              <a:t>їх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err="1"/>
              <a:t>Організовуєте</a:t>
            </a:r>
            <a:r>
              <a:rPr lang="ru-RU" sz="2400" dirty="0"/>
              <a:t>, </a:t>
            </a:r>
            <a:r>
              <a:rPr lang="ru-RU" sz="2400" dirty="0" err="1" smtClean="0"/>
              <a:t>структуруєте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 smtClean="0"/>
              <a:t>називаєте</a:t>
            </a:r>
            <a:r>
              <a:rPr lang="ru-RU" sz="2400" dirty="0" smtClean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;</a:t>
            </a:r>
            <a:br>
              <a:rPr lang="ru-RU" sz="2400" dirty="0"/>
            </a:br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err="1"/>
              <a:t>Зберігаєте</a:t>
            </a:r>
            <a:r>
              <a:rPr lang="ru-RU" sz="2400" dirty="0"/>
              <a:t> </a:t>
            </a:r>
            <a:r>
              <a:rPr lang="ru-RU" sz="2400" dirty="0" err="1"/>
              <a:t>дані</a:t>
            </a:r>
            <a:r>
              <a:rPr lang="ru-RU" sz="2400" dirty="0"/>
              <a:t>  – (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забезпечуєте</a:t>
            </a:r>
            <a:r>
              <a:rPr lang="ru-RU" sz="2400" dirty="0"/>
              <a:t> </a:t>
            </a:r>
            <a:r>
              <a:rPr lang="ru-RU" sz="2400" dirty="0" err="1"/>
              <a:t>безпеку</a:t>
            </a:r>
            <a:r>
              <a:rPr lang="ru-RU" sz="2400" dirty="0"/>
              <a:t>);</a:t>
            </a:r>
          </a:p>
          <a:p>
            <a:r>
              <a:rPr lang="ru-RU" sz="2400" dirty="0" smtClean="0"/>
              <a:t>4</a:t>
            </a:r>
            <a:r>
              <a:rPr lang="ru-RU" sz="2400" dirty="0"/>
              <a:t>. </a:t>
            </a:r>
            <a:r>
              <a:rPr lang="ru-RU" sz="2400" dirty="0" err="1"/>
              <a:t>Знаходите</a:t>
            </a:r>
            <a:r>
              <a:rPr lang="ru-RU" sz="2400" dirty="0"/>
              <a:t> </a:t>
            </a:r>
            <a:r>
              <a:rPr lang="ru-RU" sz="2400" dirty="0" err="1"/>
              <a:t>інформаційні</a:t>
            </a:r>
            <a:r>
              <a:rPr lang="ru-RU" sz="2400" dirty="0"/>
              <a:t> </a:t>
            </a:r>
            <a:r>
              <a:rPr lang="ru-RU" sz="2400" dirty="0" err="1"/>
              <a:t>ресурси</a:t>
            </a:r>
            <a:r>
              <a:rPr lang="ru-RU" sz="2400" dirty="0"/>
              <a:t>, </a:t>
            </a:r>
            <a:r>
              <a:rPr lang="ru-RU" sz="2400" dirty="0" err="1"/>
              <a:t>обмінюєтеся</a:t>
            </a:r>
            <a:r>
              <a:rPr lang="ru-RU" sz="2400" dirty="0"/>
              <a:t> ними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 smtClean="0"/>
              <a:t>співробітниками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публікуєте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цитуєте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10244" name="Picture 4" descr="C:\Documents and Settings\Admin\Рабочий стол\00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29" y="21141"/>
            <a:ext cx="2843808" cy="2399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95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9f59698c-e156-4f33-9520-405cb7f4d9c6_researchgate_56f72ad6_490x3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70" y="1698713"/>
            <a:ext cx="1872208" cy="152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Google_Schola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-25761"/>
            <a:ext cx="2628900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Admin\Рабочий стол\Kudos_logo_2018-1-768x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727" y="-43912"/>
            <a:ext cx="2577480" cy="1137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\Рабочий стол\index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844" y="1574546"/>
            <a:ext cx="2143125" cy="163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Admin\Рабочий стол\1126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39" y="3468101"/>
            <a:ext cx="2411120" cy="1549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Admin\Рабочий стол\2017-08-01_12-59-1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89240"/>
            <a:ext cx="2843808" cy="126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C:\Documents and Settings\Admin\Рабочий стол\inde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63" y="5389158"/>
            <a:ext cx="1656184" cy="1524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Documents and Settings\Admin\Рабочий стол\researchid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69" y="51634"/>
            <a:ext cx="2438400" cy="866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23" y="918410"/>
            <a:ext cx="4571021" cy="444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686" y="3991030"/>
            <a:ext cx="2535509" cy="101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23" y="5722781"/>
            <a:ext cx="2484811" cy="85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для презентації\ibm_wat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66" y="-5317"/>
            <a:ext cx="2326650" cy="2304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84" y="548680"/>
            <a:ext cx="6839815" cy="6299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1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407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Sitka Subheading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Пархоменко Вікторія</cp:lastModifiedBy>
  <cp:revision>55</cp:revision>
  <dcterms:created xsi:type="dcterms:W3CDTF">2019-01-09T09:21:33Z</dcterms:created>
  <dcterms:modified xsi:type="dcterms:W3CDTF">2021-04-26T12:03:41Z</dcterms:modified>
</cp:coreProperties>
</file>