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1.xml"/><Relationship Id="rId4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4299683492832298E-2"/>
          <c:y val="0"/>
          <c:w val="0.97140063301433555"/>
          <c:h val="0.89897670510173744"/>
        </c:manualLayout>
      </c:layout>
      <c:barChart>
        <c:barDir val="col"/>
        <c:grouping val="clustered"/>
        <c:ser>
          <c:idx val="0"/>
          <c:order val="0"/>
          <c:tx>
            <c:strRef>
              <c:f>'ДСС + Форми'!$B$7</c:f>
              <c:strCache>
                <c:ptCount val="1"/>
                <c:pt idx="0">
                  <c:v>Кількість спостережень
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967F9F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  <a:bevelB prst="angle"/>
            </a:sp3d>
          </c:spPr>
          <c:dLbls>
            <c:dLbl>
              <c:idx val="0"/>
              <c:layout>
                <c:manualLayout>
                  <c:x val="-2.7777777777777796E-3"/>
                  <c:y val="1.3888888888888892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1.8518518518518521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777777777778295E-3"/>
                  <c:y val="1.8518518518518521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2.3148148148148102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1.8518518518518521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>
                    <a:solidFill>
                      <a:srgbClr val="00467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'ДСС + Форми'!$C$6:$H$6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'ДСС + Форми'!$C$7:$H$7</c:f>
              <c:numCache>
                <c:formatCode>General</c:formatCode>
                <c:ptCount val="5"/>
                <c:pt idx="0">
                  <c:v>116</c:v>
                </c:pt>
                <c:pt idx="1">
                  <c:v>110</c:v>
                </c:pt>
                <c:pt idx="2">
                  <c:v>91</c:v>
                </c:pt>
                <c:pt idx="3">
                  <c:v>105</c:v>
                </c:pt>
                <c:pt idx="4">
                  <c:v>106</c:v>
                </c:pt>
              </c:numCache>
            </c:numRef>
          </c:val>
        </c:ser>
        <c:ser>
          <c:idx val="1"/>
          <c:order val="1"/>
          <c:tx>
            <c:strRef>
              <c:f>'ДСС + Форми'!$B$8</c:f>
              <c:strCache>
                <c:ptCount val="1"/>
                <c:pt idx="0">
                  <c:v>Кількість форм звітності</c:v>
                </c:pt>
              </c:strCache>
            </c:strRef>
          </c:tx>
          <c:spPr>
            <a:solidFill>
              <a:srgbClr val="0579CC"/>
            </a:solidFill>
            <a:ln w="25400">
              <a:noFill/>
            </a:ln>
            <a:scene3d>
              <a:camera prst="orthographicFront"/>
              <a:lightRig rig="threePt" dir="t"/>
            </a:scene3d>
            <a:sp3d>
              <a:bevelT prst="angle"/>
              <a:bevelB prst="angle"/>
            </a:sp3d>
          </c:spPr>
          <c:dLbls>
            <c:dLbl>
              <c:idx val="0"/>
              <c:layout>
                <c:manualLayout>
                  <c:x val="0"/>
                  <c:y val="2.3148148148148133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777777777777796E-3"/>
                  <c:y val="2.3148148148148147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185067526416003E-16"/>
                  <c:y val="1.3888888888888892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2.3148148148148147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2.7777777777777811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>
                    <a:solidFill>
                      <a:srgbClr val="00467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'ДСС + Форми'!$C$6:$H$6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'ДСС + Форми'!$C$8:$H$8</c:f>
              <c:numCache>
                <c:formatCode>General</c:formatCode>
                <c:ptCount val="5"/>
                <c:pt idx="0">
                  <c:v>166</c:v>
                </c:pt>
                <c:pt idx="1">
                  <c:v>154</c:v>
                </c:pt>
                <c:pt idx="2">
                  <c:v>126</c:v>
                </c:pt>
                <c:pt idx="3">
                  <c:v>120</c:v>
                </c:pt>
                <c:pt idx="4">
                  <c:v>116</c:v>
                </c:pt>
              </c:numCache>
            </c:numRef>
          </c:val>
        </c:ser>
        <c:dLbls/>
        <c:axId val="135309184"/>
        <c:axId val="135310720"/>
      </c:barChart>
      <c:catAx>
        <c:axId val="135309184"/>
        <c:scaling>
          <c:orientation val="minMax"/>
        </c:scaling>
        <c:axPos val="b"/>
        <c:numFmt formatCode="General" sourceLinked="1"/>
        <c:tickLblPos val="nextTo"/>
        <c:spPr>
          <a:ln w="6350">
            <a:solidFill>
              <a:schemeClr val="tx1"/>
            </a:solidFill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00467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5310720"/>
        <c:crosses val="autoZero"/>
        <c:auto val="1"/>
        <c:lblAlgn val="ctr"/>
        <c:lblOffset val="100"/>
      </c:catAx>
      <c:valAx>
        <c:axId val="135310720"/>
        <c:scaling>
          <c:orientation val="minMax"/>
        </c:scaling>
        <c:delete val="1"/>
        <c:axPos val="l"/>
        <c:numFmt formatCode="General" sourceLinked="1"/>
        <c:tickLblPos val="nextTo"/>
        <c:crossAx val="135309184"/>
        <c:crosses val="autoZero"/>
        <c:crossBetween val="between"/>
        <c:majorUnit val="4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306462484519338"/>
          <c:y val="0"/>
          <c:w val="0.33870740073619315"/>
          <c:h val="0.20562183788602842"/>
        </c:manualLayout>
      </c:layout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rgbClr val="00467A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8975895114177063"/>
          <c:y val="3.0908144538129595E-2"/>
          <c:w val="0.76108423885885179"/>
          <c:h val="0.87486414960748837"/>
        </c:manualLayout>
      </c:layout>
      <c:barChart>
        <c:barDir val="bar"/>
        <c:grouping val="stacked"/>
        <c:dLbls/>
        <c:gapWidth val="182"/>
        <c:overlap val="100"/>
        <c:axId val="140021120"/>
        <c:axId val="140022912"/>
      </c:barChart>
      <c:catAx>
        <c:axId val="140021120"/>
        <c:scaling>
          <c:orientation val="minMax"/>
        </c:scaling>
        <c:axPos val="l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467A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022912"/>
        <c:crosses val="autoZero"/>
        <c:auto val="1"/>
        <c:lblAlgn val="ctr"/>
        <c:lblOffset val="100"/>
      </c:catAx>
      <c:valAx>
        <c:axId val="140022912"/>
        <c:scaling>
          <c:orientation val="minMax"/>
          <c:max val="1000000"/>
          <c:min val="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467A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021120"/>
        <c:crosses val="autoZero"/>
        <c:crossBetween val="between"/>
        <c:majorUnit val="200000"/>
        <c:minorUnit val="100000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1D5B89"/>
                </a:solidFill>
                <a:latin typeface="+mn-lt"/>
                <a:ea typeface="+mn-ea"/>
                <a:cs typeface="+mn-cs"/>
              </a:defRPr>
            </a:pPr>
            <a:r>
              <a:rPr lang="uk-UA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Джерела даних</a:t>
            </a:r>
            <a:endParaRPr lang="uk-UA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0.20800828467870092"/>
          <c:y val="5.1755894289295459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9.7062510043387437E-2"/>
          <c:y val="0.16280776326486426"/>
          <c:w val="0.46305961754780656"/>
          <c:h val="0.70538634501144915"/>
        </c:manualLayout>
      </c:layout>
      <c:doughnut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62E5CD19-1C5A-490C-A90E-AD8500371315}" type="VALUE">
                      <a:rPr lang="en-US"/>
                      <a:pPr/>
                      <a:t>[ЗНАЧЕНИЕ]</a:t>
                    </a:fld>
                    <a:r>
                      <a:rPr lang="en-US" baseline="0"/>
                      <a:t>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1739130434782612E-2"/>
                  <c:y val="4.0404040404040414E-2"/>
                </c:manualLayout>
              </c:layout>
              <c:tx>
                <c:rich>
                  <a:bodyPr/>
                  <a:lstStyle/>
                  <a:p>
                    <a:fld id="{F5FBA688-2A87-4AE1-A3B5-797991265D63}" type="VALUE">
                      <a:rPr lang="en-US" baseline="0"/>
                      <a:pPr/>
                      <a:t>[ЗНАЧЕНИЕ]</a:t>
                    </a:fld>
                    <a:r>
                      <a:rPr lang="en-US" baseline="0"/>
                      <a:t>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31ECACF-D481-48C6-AA22-A95847113D6D}" type="VALUE">
                      <a:rPr lang="en-US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579CC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CatName val="1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Лист7!$A$13:$A$15</c:f>
              <c:strCache>
                <c:ptCount val="3"/>
                <c:pt idx="0">
                  <c:v>прямий збір даних від респондентів</c:v>
                </c:pt>
                <c:pt idx="1">
                  <c:v>адміністративні джерела</c:v>
                </c:pt>
                <c:pt idx="2">
                  <c:v>змішані джерела</c:v>
                </c:pt>
              </c:strCache>
            </c:strRef>
          </c:cat>
          <c:val>
            <c:numRef>
              <c:f>Лист7!$B$13:$B$15</c:f>
              <c:numCache>
                <c:formatCode>General</c:formatCode>
                <c:ptCount val="3"/>
                <c:pt idx="0">
                  <c:v>60.6</c:v>
                </c:pt>
                <c:pt idx="1">
                  <c:v>2.9</c:v>
                </c:pt>
                <c:pt idx="2">
                  <c:v>36.5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</c:legendEntry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3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Кількість угод про інформаційний обмін</a:t>
            </a:r>
            <a:endParaRPr lang="uk-UA" sz="13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Лист16!$A$5</c:f>
              <c:strCache>
                <c:ptCount val="1"/>
                <c:pt idx="0">
                  <c:v>Кількість угод про інформаційний обмін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angle"/>
              <a:bevelB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rgbClr val="0070C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Лист16!$B$4:$F$4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Лист16!$B$5:$F$5</c:f>
              <c:numCache>
                <c:formatCode>General</c:formatCode>
                <c:ptCount val="5"/>
                <c:pt idx="0">
                  <c:v>42</c:v>
                </c:pt>
                <c:pt idx="1">
                  <c:v>47</c:v>
                </c:pt>
                <c:pt idx="2">
                  <c:v>53</c:v>
                </c:pt>
                <c:pt idx="3">
                  <c:v>63</c:v>
                </c:pt>
                <c:pt idx="4">
                  <c:v>68</c:v>
                </c:pt>
              </c:numCache>
            </c:numRef>
          </c:val>
        </c:ser>
        <c:dLbls>
          <c:showVal val="1"/>
        </c:dLbls>
        <c:gapWidth val="170"/>
        <c:overlap val="-25"/>
        <c:axId val="139679616"/>
        <c:axId val="139681152"/>
      </c:barChart>
      <c:catAx>
        <c:axId val="139679616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rgbClr val="00467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39681152"/>
        <c:crosses val="autoZero"/>
        <c:auto val="1"/>
        <c:lblAlgn val="ctr"/>
        <c:lblOffset val="100"/>
      </c:catAx>
      <c:valAx>
        <c:axId val="139681152"/>
        <c:scaling>
          <c:orientation val="minMax"/>
          <c:max val="80"/>
          <c:min val="15"/>
        </c:scaling>
        <c:delete val="1"/>
        <c:axPos val="l"/>
        <c:numFmt formatCode="General" sourceLinked="1"/>
        <c:tickLblPos val="nextTo"/>
        <c:crossAx val="13967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1632" y="1740050"/>
            <a:ext cx="8915399" cy="3337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b="1" dirty="0" smtClean="0"/>
              <a:t>Використання адміністративних даних як спосіб зменшення звітного навантаження на респондентів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xmlns="" val="7290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uk-UA" sz="4800" b="1" dirty="0" smtClean="0"/>
              <a:t>Дякую за увагу</a:t>
            </a:r>
            <a:endParaRPr lang="uk-UA" sz="4800" b="1" dirty="0"/>
          </a:p>
        </p:txBody>
      </p:sp>
    </p:spTree>
    <p:extLst>
      <p:ext uri="{BB962C8B-B14F-4D97-AF65-F5344CB8AC3E}">
        <p14:creationId xmlns:p14="http://schemas.microsoft.com/office/powerpoint/2010/main" xmlns="" val="381811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Закон України «Про державну статистику»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sz="2800" b="1" dirty="0" smtClean="0"/>
              <a:t>Стаття</a:t>
            </a:r>
            <a:r>
              <a:rPr lang="en-US" sz="2800" b="1" dirty="0" smtClean="0"/>
              <a:t> 7. </a:t>
            </a:r>
            <a:r>
              <a:rPr lang="uk-UA" sz="2800" b="1" dirty="0"/>
              <a:t>Джерела статистичної інформації</a:t>
            </a:r>
            <a:endParaRPr lang="en-US" sz="2800" b="1" dirty="0" smtClean="0"/>
          </a:p>
          <a:p>
            <a:pPr marL="0" indent="0" algn="just">
              <a:buNone/>
            </a:pPr>
            <a:r>
              <a:rPr lang="ru-RU" sz="2800" dirty="0"/>
              <a:t>З метою </a:t>
            </a:r>
            <a:r>
              <a:rPr lang="ru-RU" sz="2800" dirty="0" err="1"/>
              <a:t>складання</a:t>
            </a:r>
            <a:r>
              <a:rPr lang="ru-RU" sz="2800" dirty="0"/>
              <a:t> </a:t>
            </a:r>
            <a:r>
              <a:rPr lang="ru-RU" sz="2800" dirty="0" err="1"/>
              <a:t>статистичної</a:t>
            </a:r>
            <a:r>
              <a:rPr lang="ru-RU" sz="2800" dirty="0"/>
              <a:t> інформації </a:t>
            </a:r>
            <a:r>
              <a:rPr lang="ru-RU" sz="2800" dirty="0" err="1" smtClean="0"/>
              <a:t>органи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державної</a:t>
            </a:r>
            <a:r>
              <a:rPr lang="ru-RU" sz="2800" dirty="0" smtClean="0"/>
              <a:t> </a:t>
            </a:r>
            <a:r>
              <a:rPr lang="ru-RU" sz="2800" dirty="0"/>
              <a:t>статистики </a:t>
            </a:r>
            <a:r>
              <a:rPr lang="ru-RU" sz="2800" dirty="0" err="1"/>
              <a:t>можуть</a:t>
            </a:r>
            <a:r>
              <a:rPr lang="ru-RU" sz="2800" dirty="0"/>
              <a:t> </a:t>
            </a:r>
            <a:r>
              <a:rPr lang="ru-RU" sz="2800" dirty="0" err="1"/>
              <a:t>використовувати</a:t>
            </a:r>
            <a:r>
              <a:rPr lang="ru-RU" sz="2800" dirty="0"/>
              <a:t> </a:t>
            </a:r>
            <a:r>
              <a:rPr lang="ru-RU" sz="2800" dirty="0" err="1"/>
              <a:t>такі</a:t>
            </a:r>
            <a:r>
              <a:rPr lang="ru-RU" sz="2800" dirty="0"/>
              <a:t> </a:t>
            </a:r>
            <a:r>
              <a:rPr lang="ru-RU" sz="2800" dirty="0" err="1"/>
              <a:t>джерела</a:t>
            </a:r>
            <a:r>
              <a:rPr lang="ru-RU" sz="2800" dirty="0"/>
              <a:t> інформації</a:t>
            </a:r>
            <a:r>
              <a:rPr lang="ru-RU" sz="2800" dirty="0" smtClean="0"/>
              <a:t>: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smtClean="0"/>
              <a:t>… </a:t>
            </a:r>
            <a:r>
              <a:rPr lang="ru-RU" sz="2800" dirty="0" err="1"/>
              <a:t>адміністративні</a:t>
            </a:r>
            <a:r>
              <a:rPr lang="ru-RU" sz="2800" dirty="0"/>
              <a:t> </a:t>
            </a:r>
            <a:r>
              <a:rPr lang="ru-RU" sz="2800" dirty="0" err="1"/>
              <a:t>дані</a:t>
            </a:r>
            <a:r>
              <a:rPr lang="ru-RU" sz="2800" dirty="0"/>
              <a:t> </a:t>
            </a:r>
            <a:r>
              <a:rPr lang="ru-RU" sz="2800" dirty="0" err="1"/>
              <a:t>державних</a:t>
            </a:r>
            <a:r>
              <a:rPr lang="ru-RU" sz="2800" dirty="0"/>
              <a:t> </a:t>
            </a:r>
            <a:r>
              <a:rPr lang="ru-RU" sz="2800" dirty="0" err="1"/>
              <a:t>органів</a:t>
            </a:r>
            <a:r>
              <a:rPr lang="ru-RU" sz="2800" dirty="0"/>
              <a:t> (за </a:t>
            </a:r>
            <a:r>
              <a:rPr lang="ru-RU" sz="2800" dirty="0" err="1"/>
              <a:t>винятком</a:t>
            </a:r>
            <a:r>
              <a:rPr lang="ru-RU" sz="2800" dirty="0"/>
              <a:t> </a:t>
            </a:r>
            <a:r>
              <a:rPr lang="ru-RU" sz="2800" dirty="0" err="1"/>
              <a:t>органів</a:t>
            </a:r>
            <a:r>
              <a:rPr lang="ru-RU" sz="2800" dirty="0"/>
              <a:t> </a:t>
            </a:r>
            <a:r>
              <a:rPr lang="ru-RU" sz="2800" dirty="0" err="1"/>
              <a:t>державної</a:t>
            </a:r>
            <a:r>
              <a:rPr lang="ru-RU" sz="2800" dirty="0"/>
              <a:t> статистики), </a:t>
            </a:r>
            <a:r>
              <a:rPr lang="ru-RU" sz="2800" dirty="0" err="1"/>
              <a:t>органів</a:t>
            </a:r>
            <a:r>
              <a:rPr lang="ru-RU" sz="2800" dirty="0"/>
              <a:t> </a:t>
            </a:r>
            <a:r>
              <a:rPr lang="ru-RU" sz="2800" dirty="0" err="1"/>
              <a:t>місцевого</a:t>
            </a:r>
            <a:r>
              <a:rPr lang="ru-RU" sz="2800" dirty="0"/>
              <a:t> </a:t>
            </a:r>
            <a:r>
              <a:rPr lang="ru-RU" sz="2800" dirty="0" err="1"/>
              <a:t>самоврядування</a:t>
            </a:r>
            <a:r>
              <a:rPr lang="ru-RU" sz="2800" dirty="0"/>
              <a:t>, </a:t>
            </a:r>
            <a:r>
              <a:rPr lang="ru-RU" sz="2800" dirty="0" err="1"/>
              <a:t>інших</a:t>
            </a:r>
            <a:r>
              <a:rPr lang="ru-RU" sz="2800" dirty="0"/>
              <a:t> </a:t>
            </a:r>
            <a:r>
              <a:rPr lang="ru-RU" sz="2800" dirty="0" err="1"/>
              <a:t>юридичних</a:t>
            </a:r>
            <a:r>
              <a:rPr lang="ru-RU" sz="2800" dirty="0"/>
              <a:t> </a:t>
            </a:r>
            <a:r>
              <a:rPr lang="ru-RU" sz="2800" dirty="0" err="1"/>
              <a:t>осіб</a:t>
            </a:r>
            <a:r>
              <a:rPr lang="ru-RU" sz="2800" dirty="0"/>
              <a:t>;</a:t>
            </a:r>
            <a:endParaRPr lang="en-US" sz="2800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63019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Закон України «Про державну статистику</a:t>
            </a:r>
            <a:r>
              <a:rPr lang="uk-UA" b="1" dirty="0" smtClean="0"/>
              <a:t>» </a:t>
            </a:r>
            <a:r>
              <a:rPr lang="en-US" b="1" dirty="0" smtClean="0"/>
              <a:t>(2)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3947" y="2122843"/>
            <a:ext cx="9889958" cy="377762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3000" b="1" dirty="0" smtClean="0"/>
              <a:t>Стаття 16. Відносини між суб'єктами цього Закону</a:t>
            </a:r>
          </a:p>
          <a:p>
            <a:pPr marL="0" indent="0" algn="just">
              <a:buNone/>
            </a:pPr>
            <a:r>
              <a:rPr lang="uk-UA" sz="2800" dirty="0" smtClean="0"/>
              <a:t>… </a:t>
            </a:r>
            <a:br>
              <a:rPr lang="uk-UA" sz="2800" dirty="0" smtClean="0"/>
            </a:br>
            <a:r>
              <a:rPr lang="uk-UA" sz="3000" dirty="0" smtClean="0"/>
              <a:t>Державні органи, органи місцевого самоврядування, інші юридичні особи, що провадять діяльність, пов'язану із збиранням та використанням адміністративних даних, </a:t>
            </a:r>
            <a:r>
              <a:rPr lang="uk-UA" sz="3000" b="1" dirty="0" smtClean="0"/>
              <a:t>зобов’язані погоджувати </a:t>
            </a:r>
            <a:r>
              <a:rPr lang="uk-UA" sz="3000" dirty="0" smtClean="0"/>
              <a:t>в органах державної статистики методологію та звітну документацію, пов'язану із збиранням та використанням адміністративних даних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xmlns="" val="288931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Закон України «Про державну статистику</a:t>
            </a:r>
            <a:r>
              <a:rPr lang="uk-UA" b="1" dirty="0" smtClean="0"/>
              <a:t>»</a:t>
            </a:r>
            <a:r>
              <a:rPr lang="en-US" b="1" dirty="0" smtClean="0"/>
              <a:t> (3)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4579" y="2133600"/>
            <a:ext cx="9962147" cy="377762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3000" b="1" dirty="0"/>
              <a:t>Стаття</a:t>
            </a:r>
            <a:r>
              <a:rPr lang="en-US" sz="3000" b="1" dirty="0"/>
              <a:t> 16. </a:t>
            </a:r>
            <a:r>
              <a:rPr lang="ru-RU" sz="3000" b="1" dirty="0" err="1"/>
              <a:t>Відносини</a:t>
            </a:r>
            <a:r>
              <a:rPr lang="ru-RU" sz="3000" b="1" dirty="0"/>
              <a:t> </a:t>
            </a:r>
            <a:r>
              <a:rPr lang="ru-RU" sz="3000" b="1" dirty="0" err="1"/>
              <a:t>між</a:t>
            </a:r>
            <a:r>
              <a:rPr lang="ru-RU" sz="3000" b="1" dirty="0"/>
              <a:t> </a:t>
            </a:r>
            <a:r>
              <a:rPr lang="ru-RU" sz="3000" b="1" dirty="0" err="1"/>
              <a:t>суб'єктами</a:t>
            </a:r>
            <a:r>
              <a:rPr lang="ru-RU" sz="3000" b="1" dirty="0"/>
              <a:t> </a:t>
            </a:r>
            <a:r>
              <a:rPr lang="ru-RU" sz="3000" b="1" dirty="0" err="1"/>
              <a:t>цього</a:t>
            </a:r>
            <a:r>
              <a:rPr lang="ru-RU" sz="3000" b="1" dirty="0"/>
              <a:t> Закону</a:t>
            </a:r>
            <a:endParaRPr lang="en-US" sz="3000" b="1" dirty="0"/>
          </a:p>
          <a:p>
            <a:pPr marL="0" indent="0" algn="ctr">
              <a:buNone/>
            </a:pPr>
            <a:r>
              <a:rPr lang="en-US" sz="2800" dirty="0" smtClean="0"/>
              <a:t>…</a:t>
            </a:r>
            <a:endParaRPr lang="en-US" sz="2800" dirty="0"/>
          </a:p>
          <a:p>
            <a:pPr marL="0" indent="0" algn="just">
              <a:buNone/>
            </a:pPr>
            <a:r>
              <a:rPr lang="uk-UA" sz="3000" dirty="0"/>
              <a:t>Державні органи, органи місцевого самоврядування, інші юридичні особи, що провадять діяльність, пов'язану із збиранням та використанням адміністративних </a:t>
            </a:r>
            <a:r>
              <a:rPr lang="uk-UA" sz="3000" dirty="0" smtClean="0"/>
              <a:t>даних, </a:t>
            </a:r>
            <a:r>
              <a:rPr lang="uk-UA" sz="3000" b="1" dirty="0"/>
              <a:t>зобов’язані </a:t>
            </a:r>
            <a:r>
              <a:rPr lang="ru-RU" sz="3000" b="1" dirty="0" err="1" smtClean="0"/>
              <a:t>безкоштовно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нада</a:t>
            </a:r>
            <a:r>
              <a:rPr lang="uk-UA" sz="3000" b="1" dirty="0" smtClean="0"/>
              <a:t>вати</a:t>
            </a:r>
            <a:r>
              <a:rPr lang="ru-RU" sz="3000" dirty="0" smtClean="0"/>
              <a:t> </a:t>
            </a:r>
            <a:r>
              <a:rPr lang="ru-RU" sz="3000" dirty="0"/>
              <a:t>на </a:t>
            </a:r>
            <a:r>
              <a:rPr lang="ru-RU" sz="3000" dirty="0" err="1"/>
              <a:t>вимогу</a:t>
            </a:r>
            <a:r>
              <a:rPr lang="ru-RU" sz="3000" dirty="0"/>
              <a:t> </a:t>
            </a:r>
            <a:r>
              <a:rPr lang="ru-RU" sz="3000" dirty="0" err="1"/>
              <a:t>органів</a:t>
            </a:r>
            <a:r>
              <a:rPr lang="ru-RU" sz="3000" dirty="0"/>
              <a:t> </a:t>
            </a:r>
            <a:r>
              <a:rPr lang="ru-RU" sz="3000" dirty="0" err="1"/>
              <a:t>державної</a:t>
            </a:r>
            <a:r>
              <a:rPr lang="ru-RU" sz="3000" dirty="0"/>
              <a:t> статистики </a:t>
            </a:r>
            <a:r>
              <a:rPr lang="ru-RU" sz="3000" dirty="0" err="1" smtClean="0"/>
              <a:t>адміністративні</a:t>
            </a:r>
            <a:r>
              <a:rPr lang="ru-RU" sz="3000" dirty="0" smtClean="0"/>
              <a:t> </a:t>
            </a:r>
            <a:r>
              <a:rPr lang="ru-RU" sz="3000" dirty="0" err="1" smtClean="0"/>
              <a:t>дані</a:t>
            </a:r>
            <a:r>
              <a:rPr lang="ru-RU" sz="3000" dirty="0" smtClean="0"/>
              <a:t>, </a:t>
            </a:r>
            <a:r>
              <a:rPr lang="ru-RU" sz="3000" dirty="0" err="1" smtClean="0"/>
              <a:t>отримані</a:t>
            </a:r>
            <a:r>
              <a:rPr lang="ru-RU" sz="3000" dirty="0" smtClean="0"/>
              <a:t> </a:t>
            </a:r>
            <a:r>
              <a:rPr lang="ru-RU" sz="3000" dirty="0"/>
              <a:t>органами, </a:t>
            </a:r>
            <a:r>
              <a:rPr lang="ru-RU" sz="3000" dirty="0" err="1"/>
              <a:t>що</a:t>
            </a:r>
            <a:r>
              <a:rPr lang="ru-RU" sz="3000" dirty="0"/>
              <a:t> </a:t>
            </a:r>
            <a:r>
              <a:rPr lang="ru-RU" sz="3000" dirty="0" err="1"/>
              <a:t>провадять</a:t>
            </a:r>
            <a:r>
              <a:rPr lang="ru-RU" sz="3000" dirty="0"/>
              <a:t> </a:t>
            </a:r>
            <a:r>
              <a:rPr lang="ru-RU" sz="3000" dirty="0" err="1"/>
              <a:t>діяльність</a:t>
            </a:r>
            <a:r>
              <a:rPr lang="ru-RU" sz="3000" dirty="0"/>
              <a:t>, </a:t>
            </a:r>
            <a:r>
              <a:rPr lang="ru-RU" sz="3000" dirty="0" err="1"/>
              <a:t>пов'язану</a:t>
            </a:r>
            <a:r>
              <a:rPr lang="ru-RU" sz="3000" dirty="0"/>
              <a:t> з </a:t>
            </a:r>
            <a:r>
              <a:rPr lang="ru-RU" sz="3000" dirty="0" err="1"/>
              <a:t>їх</a:t>
            </a:r>
            <a:r>
              <a:rPr lang="ru-RU" sz="3000" dirty="0"/>
              <a:t> </a:t>
            </a:r>
            <a:r>
              <a:rPr lang="ru-RU" sz="3000" dirty="0" err="1"/>
              <a:t>збиранням</a:t>
            </a:r>
            <a:r>
              <a:rPr lang="ru-RU" sz="3000" dirty="0"/>
              <a:t> та </a:t>
            </a:r>
            <a:r>
              <a:rPr lang="ru-RU" sz="3000" dirty="0" err="1"/>
              <a:t>використанням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xmlns="" val="42597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4510968"/>
              </p:ext>
            </p:extLst>
          </p:nvPr>
        </p:nvGraphicFramePr>
        <p:xfrm>
          <a:off x="1483051" y="2075109"/>
          <a:ext cx="9769447" cy="4527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8234" y="692696"/>
            <a:ext cx="7544231" cy="691206"/>
          </a:xfrm>
        </p:spPr>
        <p:txBody>
          <a:bodyPr>
            <a:noAutofit/>
          </a:bodyPr>
          <a:lstStyle/>
          <a:p>
            <a:pPr lvl="0" algn="ctr"/>
            <a:r>
              <a:rPr lang="uk-UA" b="1" dirty="0" smtClean="0"/>
              <a:t>Кількість спостережень та форм звітності</a:t>
            </a:r>
            <a:endParaRPr lang="uk-UA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8450" y="1383902"/>
            <a:ext cx="9310602" cy="427930"/>
          </a:xfrm>
        </p:spPr>
        <p:txBody>
          <a:bodyPr>
            <a:noAutofit/>
          </a:bodyPr>
          <a:lstStyle/>
          <a:p>
            <a:pPr marL="0" indent="271463" algn="just">
              <a:buNone/>
            </a:pPr>
            <a:endParaRPr lang="en-US" sz="1400" dirty="0">
              <a:solidFill>
                <a:srgbClr val="00467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/>
          </p:nvPr>
        </p:nvGraphicFramePr>
        <p:xfrm>
          <a:off x="5663953" y="2492896"/>
          <a:ext cx="4810259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51007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Обмін даними</a:t>
            </a:r>
            <a:endParaRPr lang="uk-UA" sz="3600" b="1" dirty="0">
              <a:solidFill>
                <a:schemeClr val="tx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57681373"/>
              </p:ext>
            </p:extLst>
          </p:nvPr>
        </p:nvGraphicFramePr>
        <p:xfrm>
          <a:off x="6140992" y="2334125"/>
          <a:ext cx="5409324" cy="4211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62538" y="4022411"/>
            <a:ext cx="1624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579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579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спостережень</a:t>
            </a:r>
            <a:endParaRPr lang="uk-UA" dirty="0">
              <a:solidFill>
                <a:srgbClr val="0579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84215803"/>
              </p:ext>
            </p:extLst>
          </p:nvPr>
        </p:nvGraphicFramePr>
        <p:xfrm>
          <a:off x="938463" y="2776967"/>
          <a:ext cx="4861234" cy="3431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4747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Робота протягом останнього року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88168"/>
            <a:ext cx="8915400" cy="49810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 smtClean="0"/>
              <a:t>Проведено низку робочих зустрічей з </a:t>
            </a:r>
            <a:r>
              <a:rPr lang="uk-UA" sz="2800" dirty="0"/>
              <a:t>адміністраторами адміністративних </a:t>
            </a:r>
            <a:r>
              <a:rPr lang="uk-UA" sz="2800" dirty="0" smtClean="0"/>
              <a:t>даних з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800" dirty="0" smtClean="0"/>
              <a:t>Пенсійного </a:t>
            </a:r>
            <a:r>
              <a:rPr lang="uk-UA" sz="2800" dirty="0"/>
              <a:t>фонду, Міністерства внутрішніх справ, Міністерства освіти і науки, Міністерства юстиції, Державної податкової служби, Державної митної служби, </a:t>
            </a:r>
            <a:r>
              <a:rPr lang="uk-UA" sz="2800" dirty="0" err="1"/>
              <a:t>Держлісагентства</a:t>
            </a:r>
            <a:r>
              <a:rPr lang="uk-UA" sz="2800" dirty="0"/>
              <a:t>, Національного банку, Національної комісії з питань Регулювання енергетики та комунальних послуг та </a:t>
            </a:r>
            <a:r>
              <a:rPr lang="uk-UA" sz="2800" dirty="0" smtClean="0"/>
              <a:t>Національної комісії </a:t>
            </a:r>
            <a:r>
              <a:rPr lang="uk-UA" sz="2800" dirty="0"/>
              <a:t>з цінних паперів та фондового </a:t>
            </a:r>
            <a:r>
              <a:rPr lang="uk-UA" sz="2800" dirty="0" smtClean="0"/>
              <a:t>ринку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6486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0379" y="624110"/>
            <a:ext cx="9074233" cy="1280890"/>
          </a:xfrm>
        </p:spPr>
        <p:txBody>
          <a:bodyPr/>
          <a:lstStyle/>
          <a:p>
            <a:r>
              <a:rPr lang="uk-UA" b="1" dirty="0"/>
              <a:t>Робота протягом останнього </a:t>
            </a:r>
            <a:r>
              <a:rPr lang="uk-UA" b="1" dirty="0" smtClean="0"/>
              <a:t>року (2)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3337" y="2009273"/>
            <a:ext cx="9471275" cy="48487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/>
              <a:t>Під час обговорення </a:t>
            </a:r>
            <a:r>
              <a:rPr lang="uk-UA" sz="2800" dirty="0" smtClean="0"/>
              <a:t>увагу </a:t>
            </a:r>
            <a:r>
              <a:rPr lang="uk-UA" sz="2800" dirty="0"/>
              <a:t>було приділено методологічним аспектам порівнянності показників форм </a:t>
            </a:r>
            <a:r>
              <a:rPr lang="uk-UA" sz="2800" dirty="0" smtClean="0"/>
              <a:t>державних статистичних спостережень </a:t>
            </a:r>
            <a:r>
              <a:rPr lang="uk-UA" sz="2800" dirty="0"/>
              <a:t>та адміністративних даних, а також можливості формування адміністративних даних відповідно до встановленої національної та європейської статистичної методології та їх деталізації згідно з </a:t>
            </a:r>
            <a:r>
              <a:rPr lang="uk-UA" sz="2800" dirty="0" smtClean="0"/>
              <a:t>діючими статистичними класифікаторами</a:t>
            </a:r>
            <a:endParaRPr lang="uk-UA" sz="28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633446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1463" y="624110"/>
            <a:ext cx="9423149" cy="1280890"/>
          </a:xfrm>
        </p:spPr>
        <p:txBody>
          <a:bodyPr/>
          <a:lstStyle/>
          <a:p>
            <a:pPr algn="ctr"/>
            <a:r>
              <a:rPr lang="uk-UA" b="1" dirty="0"/>
              <a:t>Робота протягом останнього року </a:t>
            </a:r>
            <a:r>
              <a:rPr lang="uk-UA" b="1" dirty="0" smtClean="0"/>
              <a:t>(3)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1463" y="1479884"/>
            <a:ext cx="9423149" cy="4872789"/>
          </a:xfrm>
        </p:spPr>
        <p:txBody>
          <a:bodyPr>
            <a:normAutofit lnSpcReduction="10000"/>
          </a:bodyPr>
          <a:lstStyle/>
          <a:p>
            <a:r>
              <a:rPr lang="uk-UA" sz="2400" dirty="0"/>
              <a:t>скасовано 9 форм</a:t>
            </a:r>
            <a:r>
              <a:rPr lang="uk-UA" sz="2400" dirty="0" smtClean="0"/>
              <a:t>;</a:t>
            </a:r>
          </a:p>
          <a:p>
            <a:pPr marL="0" indent="0">
              <a:buNone/>
            </a:pPr>
            <a:endParaRPr lang="uk-UA" sz="2400" dirty="0"/>
          </a:p>
          <a:p>
            <a:r>
              <a:rPr lang="uk-UA" sz="2400" dirty="0" smtClean="0"/>
              <a:t>-</a:t>
            </a:r>
            <a:r>
              <a:rPr lang="uk-UA" sz="2400" dirty="0"/>
              <a:t>поліпшено за рахунок зменшення кількості показників / </a:t>
            </a:r>
            <a:r>
              <a:rPr lang="uk-UA" sz="2400" dirty="0" smtClean="0"/>
              <a:t>змін частоти </a:t>
            </a:r>
            <a:r>
              <a:rPr lang="uk-UA" sz="2400" dirty="0"/>
              <a:t>їх подання 9 форм;</a:t>
            </a:r>
          </a:p>
          <a:p>
            <a:pPr marL="0" indent="0">
              <a:buNone/>
            </a:pPr>
            <a:endParaRPr lang="uk-UA" sz="2400" dirty="0"/>
          </a:p>
          <a:p>
            <a:r>
              <a:rPr lang="uk-UA" sz="2400" dirty="0" smtClean="0"/>
              <a:t>Підписано </a:t>
            </a:r>
            <a:r>
              <a:rPr lang="uk-UA" sz="2400" dirty="0"/>
              <a:t>5 нових угод про взаємний обмін інформаційними ресурсами, </a:t>
            </a:r>
            <a:r>
              <a:rPr lang="uk-UA" sz="2400" dirty="0" smtClean="0"/>
              <a:t>переглянуті </a:t>
            </a:r>
            <a:r>
              <a:rPr lang="uk-UA" sz="2400" dirty="0"/>
              <a:t>існуючі 27;</a:t>
            </a:r>
          </a:p>
          <a:p>
            <a:pPr marL="0" indent="0">
              <a:buNone/>
            </a:pPr>
            <a:endParaRPr lang="uk-UA" sz="2400" dirty="0"/>
          </a:p>
          <a:p>
            <a:r>
              <a:rPr lang="uk-UA" sz="2400" dirty="0"/>
              <a:t>Завдяки вищевказаній роботі </a:t>
            </a:r>
            <a:r>
              <a:rPr lang="uk-UA" sz="2400" b="1" dirty="0" smtClean="0"/>
              <a:t>звітне навантаження буде зменшено для </a:t>
            </a:r>
            <a:r>
              <a:rPr lang="uk-UA" sz="2400" b="1" dirty="0"/>
              <a:t>180 тис. респондентів (або 45% від загальної кількості респондентів, які беруть участь у спостереженнях).</a:t>
            </a:r>
          </a:p>
        </p:txBody>
      </p:sp>
    </p:spTree>
    <p:extLst>
      <p:ext uri="{BB962C8B-B14F-4D97-AF65-F5344CB8AC3E}">
        <p14:creationId xmlns:p14="http://schemas.microsoft.com/office/powerpoint/2010/main" xmlns="" val="200665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151</TotalTime>
  <Words>295</Words>
  <Application>Microsoft Office PowerPoint</Application>
  <PresentationFormat>Произвольный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        Використання адміністративних даних як спосіб зменшення звітного навантаження на респондентів</vt:lpstr>
      <vt:lpstr>Закон України «Про державну статистику»</vt:lpstr>
      <vt:lpstr>Закон України «Про державну статистику» (2)</vt:lpstr>
      <vt:lpstr>Закон України «Про державну статистику» (3)</vt:lpstr>
      <vt:lpstr>Кількість спостережень та форм звітності</vt:lpstr>
      <vt:lpstr>Обмін даними</vt:lpstr>
      <vt:lpstr>Робота протягом останнього року</vt:lpstr>
      <vt:lpstr>Робота протягом останнього року (2) </vt:lpstr>
      <vt:lpstr>Робота протягом останнього року (3) </vt:lpstr>
      <vt:lpstr>Слайд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administrative data in Statistics Ukraine</dc:title>
  <dc:creator>user</dc:creator>
  <cp:lastModifiedBy>unmot@ukr.net</cp:lastModifiedBy>
  <cp:revision>24</cp:revision>
  <dcterms:created xsi:type="dcterms:W3CDTF">2020-11-16T08:23:04Z</dcterms:created>
  <dcterms:modified xsi:type="dcterms:W3CDTF">2020-12-07T14:43:58Z</dcterms:modified>
</cp:coreProperties>
</file>