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3552" userDrawn="1">
          <p15:clr>
            <a:srgbClr val="A4A3A4"/>
          </p15:clr>
        </p15:guide>
        <p15:guide id="5" orient="horz" pos="76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9" pos="3648" userDrawn="1">
          <p15:clr>
            <a:srgbClr val="A4A3A4"/>
          </p15:clr>
        </p15:guide>
        <p15:guide id="10" orient="horz" pos="1536" userDrawn="1">
          <p15:clr>
            <a:srgbClr val="A4A3A4"/>
          </p15:clr>
        </p15:guide>
        <p15:guide id="11" orient="horz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А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/>
    <p:restoredTop sz="95701"/>
  </p:normalViewPr>
  <p:slideViewPr>
    <p:cSldViewPr>
      <p:cViewPr varScale="1">
        <p:scale>
          <a:sx n="80" d="100"/>
          <a:sy n="80" d="100"/>
        </p:scale>
        <p:origin x="840" y="48"/>
      </p:cViewPr>
      <p:guideLst>
        <p:guide pos="7296"/>
        <p:guide pos="384"/>
        <p:guide orient="horz" pos="528"/>
        <p:guide orient="horz" pos="3552"/>
        <p:guide orient="horz" pos="768"/>
        <p:guide pos="4032"/>
        <p:guide pos="3648"/>
        <p:guide orient="horz" pos="1536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EBBF0B4-4939-9D9E-33C3-F42B85DDF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EC2305-6AB8-6127-AFD6-E2471EEA6E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8FEB02C5-E570-47A8-A03F-570717D5299C}" type="datetime1">
              <a:rPr lang="ru-RU" smtClean="0"/>
              <a:t>15.06.2026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270DF-B2B7-15B5-8AC3-A416EC9870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4D7292-6355-7DAB-9BAE-4BA49BF312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952578C0-3825-40B8-AE9F-C96DD660A9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8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FD820D48-A407-4FEF-91EA-68693003ED23}" type="datetime1">
              <a:rPr lang="ru-RU" smtClean="0"/>
              <a:pPr/>
              <a:t>15.06.2026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821E5FCA-B2DD-C941-A2C1-638939433487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489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0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8" name="Текст 33">
            <a:extLst>
              <a:ext uri="{FF2B5EF4-FFF2-40B4-BE49-F238E27FC236}">
                <a16:creationId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8" name="Текст 40">
            <a:extLst>
              <a:ext uri="{FF2B5EF4-FFF2-40B4-BE49-F238E27FC236}">
                <a16:creationId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3">
            <a:extLst>
              <a:ext uri="{FF2B5EF4-FFF2-40B4-BE49-F238E27FC236}">
                <a16:creationId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4" name="Текст 40">
            <a:extLst>
              <a:ext uri="{FF2B5EF4-FFF2-40B4-BE49-F238E27FC236}">
                <a16:creationId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9" name="Текст 33">
            <a:extLst>
              <a:ext uri="{FF2B5EF4-FFF2-40B4-BE49-F238E27FC236}">
                <a16:creationId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6" name="Текст 40">
            <a:extLst>
              <a:ext uri="{FF2B5EF4-FFF2-40B4-BE49-F238E27FC236}">
                <a16:creationId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33">
            <a:extLst>
              <a:ext uri="{FF2B5EF4-FFF2-40B4-BE49-F238E27FC236}">
                <a16:creationId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5" name="Текст 40">
            <a:extLst>
              <a:ext uri="{FF2B5EF4-FFF2-40B4-BE49-F238E27FC236}">
                <a16:creationId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5157787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5157787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438400"/>
            <a:ext cx="5183188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00800" y="2871216"/>
            <a:ext cx="5183188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0740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0740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3880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83880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754AE8D-13E4-BDDA-7C36-A9E08FD0A0E8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E37136-8479-8CDC-7EEB-030C1A8151EF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DC6EFE9-BD9C-6124-823A-BD1C488321D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B53473-DF27-C657-627F-ED66976E076B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24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7" y="2441448"/>
            <a:ext cx="10972800" cy="304495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rtlCol="0" anchor="t"/>
          <a:lstStyle>
            <a:lvl1pPr algn="l">
              <a:lnSpc>
                <a:spcPct val="100000"/>
              </a:lnSpc>
              <a:defRPr lang="en-US" sz="2800" cap="none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4232475"/>
            <a:ext cx="5775960" cy="333945"/>
          </a:xfrm>
        </p:spPr>
        <p:txBody>
          <a:bodyPr rtlCol="0"/>
          <a:lstStyle>
            <a:lvl1pPr marL="0" indent="0">
              <a:buNone/>
              <a:defRPr lang="en-US" sz="1800" spc="2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”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8" name="Текст 28">
            <a:extLst>
              <a:ext uri="{FF2B5EF4-FFF2-40B4-BE49-F238E27FC236}">
                <a16:creationId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3">
            <a:extLst>
              <a:ext uri="{FF2B5EF4-FFF2-40B4-BE49-F238E27FC236}">
                <a16:creationId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3" name="Рисунок 23">
            <a:extLst>
              <a:ext uri="{FF2B5EF4-FFF2-40B4-BE49-F238E27FC236}">
                <a16:creationId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3">
            <a:extLst>
              <a:ext uri="{FF2B5EF4-FFF2-40B4-BE49-F238E27FC236}">
                <a16:creationId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7" name="Рисунок 23">
            <a:extLst>
              <a:ext uri="{FF2B5EF4-FFF2-40B4-BE49-F238E27FC236}">
                <a16:creationId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бразец фона&#10;&#10;Автоматически созданное описание">
            <a:extLst>
              <a:ext uri="{FF2B5EF4-FFF2-40B4-BE49-F238E27FC236}">
                <a16:creationId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&lt;##&gt;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1" r:id="rId4"/>
    <p:sldLayoutId id="2147483662" r:id="rId5"/>
    <p:sldLayoutId id="2147483665" r:id="rId6"/>
    <p:sldLayoutId id="2147483669" r:id="rId7"/>
    <p:sldLayoutId id="2147483658" r:id="rId8"/>
    <p:sldLayoutId id="2147483666" r:id="rId9"/>
    <p:sldLayoutId id="2147483668" r:id="rId10"/>
    <p:sldLayoutId id="2147483670" r:id="rId11"/>
    <p:sldLayoutId id="2147483653" r:id="rId12"/>
    <p:sldLayoutId id="2147483667" r:id="rId13"/>
    <p:sldLayoutId id="2147483661" r:id="rId14"/>
    <p:sldLayoutId id="2147483660" r:id="rId15"/>
    <p:sldLayoutId id="2147483655" r:id="rId16"/>
    <p:sldLayoutId id="2147483659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944" y="1219200"/>
            <a:ext cx="10040112" cy="4419600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uk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Результати анкетування здобувачів другого (магістерського) рівня  вищої освіти щодо якості освітньо-професійної програми </a:t>
            </a:r>
            <a:r>
              <a:rPr lang="uk-UA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«Облік, аудит та оподаткування»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B5764-46B8-43C5-9DC9-97D558B54BF8}"/>
              </a:ext>
            </a:extLst>
          </p:cNvPr>
          <p:cNvSpPr txBox="1"/>
          <p:nvPr/>
        </p:nvSpPr>
        <p:spPr>
          <a:xfrm>
            <a:off x="3048000" y="3048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реалізовується</a:t>
            </a:r>
            <a:r>
              <a:rPr lang="ru-RU" dirty="0"/>
              <a:t> за </a:t>
            </a:r>
            <a:r>
              <a:rPr lang="ru-RU" dirty="0" err="1"/>
              <a:t>Вашою</a:t>
            </a:r>
            <a:r>
              <a:rPr lang="ru-RU" dirty="0"/>
              <a:t> </a:t>
            </a:r>
            <a:r>
              <a:rPr lang="ru-RU" dirty="0" err="1"/>
              <a:t>освітньою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8194" name="Picture 2" descr="Діаграма відповідей у Формах. Назва запитання: Чи реалізовується за Вашою освітньою програмою вільний вибір дисциплін?&#10;. Кількість відповідей: 14 відповідей.">
            <a:extLst>
              <a:ext uri="{FF2B5EF4-FFF2-40B4-BE49-F238E27FC236}">
                <a16:creationId xmlns:a16="http://schemas.microsoft.com/office/drawing/2014/main" id="{54AE683A-AE14-49D0-907B-2910F756E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7731" r="21249" b="8388"/>
          <a:stretch/>
        </p:blipFill>
        <p:spPr bwMode="auto">
          <a:xfrm>
            <a:off x="2362200" y="2286001"/>
            <a:ext cx="7239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8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AE745-6122-4376-95C3-6C9063A98E2F}"/>
              </a:ext>
            </a:extLst>
          </p:cNvPr>
          <p:cNvSpPr txBox="1"/>
          <p:nvPr/>
        </p:nvSpPr>
        <p:spPr>
          <a:xfrm>
            <a:off x="3048000" y="457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, </a:t>
            </a:r>
            <a:r>
              <a:rPr lang="ru-RU" dirty="0" err="1"/>
              <a:t>закладений</a:t>
            </a:r>
            <a:r>
              <a:rPr lang="ru-RU" dirty="0"/>
              <a:t> в </a:t>
            </a:r>
            <a:r>
              <a:rPr lang="ru-RU" dirty="0" err="1"/>
              <a:t>освітньо-професійну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спеціальності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9218" name="Picture 2" descr="Діаграма відповідей у Формах. Назва запитання: Чи достатній обсяг практичної підготовки, закладений в освітньо-професійну програму Вашої спеціальності?&#10;. Кількість відповідей: 14 відповідей.">
            <a:extLst>
              <a:ext uri="{FF2B5EF4-FFF2-40B4-BE49-F238E27FC236}">
                <a16:creationId xmlns:a16="http://schemas.microsoft.com/office/drawing/2014/main" id="{1B1DAEB0-AA07-4059-B97D-EC3FC2C92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33477" r="20625" b="8642"/>
          <a:stretch/>
        </p:blipFill>
        <p:spPr bwMode="auto">
          <a:xfrm>
            <a:off x="2362200" y="2514600"/>
            <a:ext cx="7315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1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831576-FBBE-4D83-978D-3E0C639DECB4}"/>
              </a:ext>
            </a:extLst>
          </p:cNvPr>
          <p:cNvSpPr txBox="1"/>
          <p:nvPr/>
        </p:nvSpPr>
        <p:spPr>
          <a:xfrm>
            <a:off x="3048000" y="3048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порушується</a:t>
            </a:r>
            <a:r>
              <a:rPr lang="ru-RU" dirty="0"/>
              <a:t>, на Вашу думку, </a:t>
            </a:r>
            <a:r>
              <a:rPr lang="ru-RU" dirty="0" err="1"/>
              <a:t>логіка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</a:t>
            </a:r>
            <a:r>
              <a:rPr lang="ru-RU" dirty="0" err="1"/>
              <a:t>освітньо-професійної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спеціальності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0242" name="Picture 2" descr="Діаграма відповідей у Формах. Назва запитання: Чи порушується, на Вашу думку, логіка викладання професійних дисциплін освітньо-професійної програми Вашої спеціальності?&#10;. Кількість відповідей: 14 відповідей.">
            <a:extLst>
              <a:ext uri="{FF2B5EF4-FFF2-40B4-BE49-F238E27FC236}">
                <a16:creationId xmlns:a16="http://schemas.microsoft.com/office/drawing/2014/main" id="{56C32712-A572-44E5-A3EA-56DAFB256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2099" r="21250" b="10020"/>
          <a:stretch/>
        </p:blipFill>
        <p:spPr bwMode="auto">
          <a:xfrm>
            <a:off x="2514600" y="2438400"/>
            <a:ext cx="7162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5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2758AE-1578-4795-9039-FDCFDD2827D2}"/>
              </a:ext>
            </a:extLst>
          </p:cNvPr>
          <p:cNvSpPr txBox="1"/>
          <p:nvPr/>
        </p:nvSpPr>
        <p:spPr>
          <a:xfrm>
            <a:off x="3048000" y="1524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пояснені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мобільності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1266" name="Picture 2" descr="Діаграма відповідей у Формах. Назва запитання: Чи достатньо чітко пояснені умови та можливості участі в програмах академічної мобільності?. Кількість відповідей: 14 відповідей.">
            <a:extLst>
              <a:ext uri="{FF2B5EF4-FFF2-40B4-BE49-F238E27FC236}">
                <a16:creationId xmlns:a16="http://schemas.microsoft.com/office/drawing/2014/main" id="{BA35E53B-AC3A-443F-B462-8017B4D1E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3477" r="26250" b="10020"/>
          <a:stretch/>
        </p:blipFill>
        <p:spPr bwMode="auto">
          <a:xfrm>
            <a:off x="2743200" y="2057400"/>
            <a:ext cx="65532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5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BCA2B9-A113-49AE-AAAA-B1607BB4E3E8}"/>
              </a:ext>
            </a:extLst>
          </p:cNvPr>
          <p:cNvSpPr txBox="1"/>
          <p:nvPr/>
        </p:nvSpPr>
        <p:spPr>
          <a:xfrm>
            <a:off x="3048000" y="152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розумієте</a:t>
            </a:r>
            <a:r>
              <a:rPr lang="ru-RU" dirty="0"/>
              <a:t> Ви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доброчесності</a:t>
            </a:r>
            <a:r>
              <a:rPr lang="ru-RU" dirty="0"/>
              <a:t> як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та </a:t>
            </a:r>
            <a:r>
              <a:rPr lang="ru-RU" dirty="0" err="1"/>
              <a:t>визначених</a:t>
            </a:r>
            <a:r>
              <a:rPr lang="ru-RU" dirty="0"/>
              <a:t> законом правил,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керуватися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2290" name="Picture 2" descr="Діаграма відповідей у Формах. Назва запитання: Чи розумієте Ви сутність академічної доброчесності як сукупності етичних принципів та визначених законом правил, якими мають керуватися учасники освітнього процесу?&#10;. Кількість відповідей: 14 відповідей.">
            <a:extLst>
              <a:ext uri="{FF2B5EF4-FFF2-40B4-BE49-F238E27FC236}">
                <a16:creationId xmlns:a16="http://schemas.microsoft.com/office/drawing/2014/main" id="{20C9151A-1B2D-4085-943D-1EDA8C8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4855" r="21250" b="10020"/>
          <a:stretch/>
        </p:blipFill>
        <p:spPr bwMode="auto">
          <a:xfrm>
            <a:off x="2514600" y="2590800"/>
            <a:ext cx="7086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2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2F3F1-8DBE-44E4-AA41-022ED95AD869}"/>
              </a:ext>
            </a:extLst>
          </p:cNvPr>
          <p:cNvSpPr txBox="1"/>
          <p:nvPr/>
        </p:nvSpPr>
        <p:spPr>
          <a:xfrm>
            <a:off x="3048000" y="3048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Наскільки</a:t>
            </a:r>
            <a:r>
              <a:rPr lang="ru-RU" dirty="0"/>
              <a:t> Ви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доступністю</a:t>
            </a:r>
            <a:r>
              <a:rPr lang="ru-RU" dirty="0"/>
              <a:t> та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навчально-методичних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(</a:t>
            </a:r>
            <a:r>
              <a:rPr lang="ru-RU" dirty="0" err="1"/>
              <a:t>силабуси</a:t>
            </a:r>
            <a:r>
              <a:rPr lang="ru-RU" dirty="0"/>
              <a:t>, </a:t>
            </a:r>
            <a:r>
              <a:rPr lang="ru-RU" dirty="0" err="1"/>
              <a:t>підручники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)? </a:t>
            </a:r>
            <a:endParaRPr lang="uk-UA" dirty="0"/>
          </a:p>
        </p:txBody>
      </p:sp>
      <p:pic>
        <p:nvPicPr>
          <p:cNvPr id="13314" name="Picture 2" descr="Діаграма відповідей у Формах. Назва запитання: Наскільки Ви задоволені доступністю та якістю навчально-методичних матеріалів (силабуси, підручники, електронні ресурси)? . Кількість відповідей: 14 відповідей.">
            <a:extLst>
              <a:ext uri="{FF2B5EF4-FFF2-40B4-BE49-F238E27FC236}">
                <a16:creationId xmlns:a16="http://schemas.microsoft.com/office/drawing/2014/main" id="{236896F9-98BA-437A-BE66-DEEDEFA94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8897" r="1875" b="11862"/>
          <a:stretch/>
        </p:blipFill>
        <p:spPr bwMode="auto">
          <a:xfrm>
            <a:off x="495300" y="2438400"/>
            <a:ext cx="11201400" cy="367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0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E9D0DA-4999-47F9-A9A8-F75002CF5FF3}"/>
              </a:ext>
            </a:extLst>
          </p:cNvPr>
          <p:cNvSpPr txBox="1"/>
          <p:nvPr/>
        </p:nvSpPr>
        <p:spPr>
          <a:xfrm>
            <a:off x="3048000" y="1524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Наскільки</a:t>
            </a:r>
            <a:r>
              <a:rPr lang="ru-RU" dirty="0"/>
              <a:t> Ви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матеріально-технічним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(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інтернет</a:t>
            </a:r>
            <a:r>
              <a:rPr lang="ru-RU" dirty="0"/>
              <a:t>)?</a:t>
            </a:r>
            <a:endParaRPr lang="uk-UA" dirty="0"/>
          </a:p>
        </p:txBody>
      </p:sp>
      <p:pic>
        <p:nvPicPr>
          <p:cNvPr id="14338" name="Picture 2" descr="Діаграма відповідей у Формах. Назва запитання: Наскільки Ви задоволені матеріально-технічним забезпеченням навчального процесу (аудиторії, обладнання, програмне забезпечення, інтернет)?. Кількість відповідей: 14 відповідей.">
            <a:extLst>
              <a:ext uri="{FF2B5EF4-FFF2-40B4-BE49-F238E27FC236}">
                <a16:creationId xmlns:a16="http://schemas.microsoft.com/office/drawing/2014/main" id="{D50839C1-2609-438E-8108-D2FA3F2D6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29106" r="2501" b="14322"/>
          <a:stretch/>
        </p:blipFill>
        <p:spPr bwMode="auto">
          <a:xfrm>
            <a:off x="762000" y="2133601"/>
            <a:ext cx="1112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9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53D7BB-BBEA-4822-B818-AB94EF38CA24}"/>
              </a:ext>
            </a:extLst>
          </p:cNvPr>
          <p:cNvSpPr txBox="1"/>
          <p:nvPr/>
        </p:nvSpPr>
        <p:spPr>
          <a:xfrm>
            <a:off x="3048000" y="2286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Наскільки Ви задоволені організаційною та інформаційною підтримкою (графіки, розклади, доступ до положень і процедур)? </a:t>
            </a:r>
          </a:p>
        </p:txBody>
      </p:sp>
      <p:pic>
        <p:nvPicPr>
          <p:cNvPr id="15362" name="Picture 2" descr="Діаграма відповідей у Формах. Назва запитання: Наскільки Ви задоволені організаційною та інформаційною підтримкою (графіки, розклади, доступ до положень і процедур)? . Кількість відповідей: 14 відповідей.">
            <a:extLst>
              <a:ext uri="{FF2B5EF4-FFF2-40B4-BE49-F238E27FC236}">
                <a16:creationId xmlns:a16="http://schemas.microsoft.com/office/drawing/2014/main" id="{FA9D92F6-6E64-4431-8B52-C7D08A6B0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27667" r="2501" b="13092"/>
          <a:stretch/>
        </p:blipFill>
        <p:spPr bwMode="auto">
          <a:xfrm>
            <a:off x="533400" y="2438400"/>
            <a:ext cx="11125200" cy="367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7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101B0-0159-4206-9F77-7B7163870058}"/>
              </a:ext>
            </a:extLst>
          </p:cNvPr>
          <p:cNvSpPr txBox="1"/>
          <p:nvPr/>
        </p:nvSpPr>
        <p:spPr>
          <a:xfrm>
            <a:off x="3048000" y="3048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Наскільки Ви задоволені консультативною підтримкою викладачів і адміністрації? </a:t>
            </a:r>
          </a:p>
        </p:txBody>
      </p:sp>
      <p:pic>
        <p:nvPicPr>
          <p:cNvPr id="16386" name="Picture 2" descr="Діаграма відповідей у Формах. Назва запитання: Наскільки Ви задоволені консультативною підтримкою викладачів і адміністрації? . Кількість відповідей: 14 відповідей.">
            <a:extLst>
              <a:ext uri="{FF2B5EF4-FFF2-40B4-BE49-F238E27FC236}">
                <a16:creationId xmlns:a16="http://schemas.microsoft.com/office/drawing/2014/main" id="{679078A5-E214-4177-B0C2-4F62ECA73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25034" r="2501" b="13175"/>
          <a:stretch/>
        </p:blipFill>
        <p:spPr bwMode="auto">
          <a:xfrm>
            <a:off x="762000" y="1981200"/>
            <a:ext cx="11125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56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3A1F6D-6BEE-461B-A9A0-6B62E57FEFC4}"/>
              </a:ext>
            </a:extLst>
          </p:cNvPr>
          <p:cNvSpPr txBox="1"/>
          <p:nvPr/>
        </p:nvSpPr>
        <p:spPr>
          <a:xfrm>
            <a:off x="3048000" y="3048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Як Ви оцінюєте рівень соціальної підтримки (гуртожиток, психологічна допомога, інклюзивні умови)?</a:t>
            </a:r>
          </a:p>
        </p:txBody>
      </p:sp>
      <p:pic>
        <p:nvPicPr>
          <p:cNvPr id="17410" name="Picture 2" descr="Діаграма відповідей у Формах. Назва запитання: Як Ви оцінюєте рівень соціальної підтримки (гуртожиток, психологічна допомога, інклюзивні умови)?. Кількість відповідей: 12 відповідей.">
            <a:extLst>
              <a:ext uri="{FF2B5EF4-FFF2-40B4-BE49-F238E27FC236}">
                <a16:creationId xmlns:a16="http://schemas.microsoft.com/office/drawing/2014/main" id="{E99FB7E7-8799-4E23-8061-84C6DED15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9106" r="2500" b="13093"/>
          <a:stretch/>
        </p:blipFill>
        <p:spPr bwMode="auto">
          <a:xfrm>
            <a:off x="571500" y="2209800"/>
            <a:ext cx="110490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C0A99-0926-4DC8-A02D-0AB9E2ACD56C}"/>
              </a:ext>
            </a:extLst>
          </p:cNvPr>
          <p:cNvSpPr txBox="1"/>
          <p:nvPr/>
        </p:nvSpPr>
        <p:spPr>
          <a:xfrm>
            <a:off x="914400" y="381000"/>
            <a:ext cx="10363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Мета анкетування </a:t>
            </a:r>
            <a:r>
              <a:rPr lang="uk-UA" sz="36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оцінити якість освітньо-професійної програми </a:t>
            </a:r>
            <a:r>
              <a:rPr lang="uk-UA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«Облік, аудит та оподаткування»</a:t>
            </a:r>
            <a:r>
              <a:rPr lang="uk-UA" sz="36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виявити її сильні та слабкі сторони, а також визначити рівень задоволеності здобувачів для подальшого вдосконалення програми.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Інструментарій дослідження:</a:t>
            </a:r>
            <a:r>
              <a:rPr lang="uk-UA" sz="36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анкета.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Взяло участь в анкетуванні 14 здобувачі вищої освіти.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Узагальнені результати опитування відображені на діаграмах, поданих нижче.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30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2E505-7325-403D-9E7F-6C718F5D9F31}"/>
              </a:ext>
            </a:extLst>
          </p:cNvPr>
          <p:cNvSpPr txBox="1"/>
          <p:nvPr/>
        </p:nvSpPr>
        <p:spPr>
          <a:xfrm>
            <a:off x="3048000" y="1524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відчуваєте</a:t>
            </a:r>
            <a:r>
              <a:rPr lang="ru-RU" dirty="0"/>
              <a:t> Ви, </a:t>
            </a:r>
            <a:r>
              <a:rPr lang="ru-RU" dirty="0" err="1"/>
              <a:t>що</a:t>
            </a:r>
            <a:r>
              <a:rPr lang="ru-RU" dirty="0"/>
              <a:t> у Вас є </a:t>
            </a:r>
            <a:r>
              <a:rPr lang="ru-RU" dirty="0" err="1"/>
              <a:t>реальний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через </a:t>
            </a:r>
            <a:r>
              <a:rPr lang="ru-RU" dirty="0" err="1"/>
              <a:t>опитування</a:t>
            </a:r>
            <a:r>
              <a:rPr lang="ru-RU" dirty="0"/>
              <a:t>, </a:t>
            </a:r>
            <a:r>
              <a:rPr lang="ru-RU" dirty="0" err="1"/>
              <a:t>консультації</a:t>
            </a:r>
            <a:r>
              <a:rPr lang="ru-RU" dirty="0"/>
              <a:t>, участь у </a:t>
            </a:r>
            <a:r>
              <a:rPr lang="ru-RU" dirty="0" err="1"/>
              <a:t>зустрічах</a:t>
            </a:r>
            <a:r>
              <a:rPr lang="ru-RU" dirty="0"/>
              <a:t>? </a:t>
            </a:r>
            <a:endParaRPr lang="uk-UA" dirty="0"/>
          </a:p>
        </p:txBody>
      </p:sp>
      <p:pic>
        <p:nvPicPr>
          <p:cNvPr id="18434" name="Picture 2" descr="Діаграма відповідей у Формах. Назва запитання: Чи відчуваєте Ви, що у Вас є реальний вплив на вдосконалення освітньої програми через опитування, консультації, участь у зустрічах? . Кількість відповідей: 14 відповідей.">
            <a:extLst>
              <a:ext uri="{FF2B5EF4-FFF2-40B4-BE49-F238E27FC236}">
                <a16:creationId xmlns:a16="http://schemas.microsoft.com/office/drawing/2014/main" id="{C3697D0E-2A13-4EB7-A6D6-E337FBB9F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29106" r="1875" b="13093"/>
          <a:stretch/>
        </p:blipFill>
        <p:spPr bwMode="auto">
          <a:xfrm>
            <a:off x="685800" y="2133601"/>
            <a:ext cx="112776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89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220824-A770-4FF5-930A-95A9979EC9FB}"/>
              </a:ext>
            </a:extLst>
          </p:cNvPr>
          <p:cNvSpPr txBox="1"/>
          <p:nvPr/>
        </p:nvSpPr>
        <p:spPr>
          <a:xfrm>
            <a:off x="3048000" y="2286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Вам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здобувачів</a:t>
            </a:r>
            <a:r>
              <a:rPr lang="ru-RU" dirty="0"/>
              <a:t> у </a:t>
            </a:r>
            <a:r>
              <a:rPr lang="ru-RU" dirty="0" err="1"/>
              <a:t>вдосконаленні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студентські</a:t>
            </a:r>
            <a:r>
              <a:rPr lang="ru-RU" dirty="0"/>
              <a:t> ради, </a:t>
            </a:r>
            <a:r>
              <a:rPr lang="ru-RU" dirty="0" err="1"/>
              <a:t>регулярні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з гарантом </a:t>
            </a:r>
            <a:r>
              <a:rPr lang="ru-RU" dirty="0" err="1"/>
              <a:t>програми</a:t>
            </a:r>
            <a:r>
              <a:rPr lang="ru-RU" dirty="0"/>
              <a:t>)? </a:t>
            </a:r>
            <a:endParaRPr lang="uk-UA" dirty="0"/>
          </a:p>
        </p:txBody>
      </p:sp>
      <p:pic>
        <p:nvPicPr>
          <p:cNvPr id="19458" name="Picture 2" descr="Діаграма відповідей у Формах. Назва запитання: Чи відомі Вам механізми участі здобувачів у вдосконаленні освітнього процесу (наприклад, студентські ради, регулярні зустрічі з гарантом програми)? . Кількість відповідей: 14 відповідей.">
            <a:extLst>
              <a:ext uri="{FF2B5EF4-FFF2-40B4-BE49-F238E27FC236}">
                <a16:creationId xmlns:a16="http://schemas.microsoft.com/office/drawing/2014/main" id="{720ADCB4-91E6-4C2E-82F3-6D26FF108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2768" r="31250" b="10020"/>
          <a:stretch/>
        </p:blipFill>
        <p:spPr bwMode="auto">
          <a:xfrm>
            <a:off x="2438400" y="2475369"/>
            <a:ext cx="5943600" cy="3163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2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C269B5-4B00-4937-9842-88478A9D3462}"/>
              </a:ext>
            </a:extLst>
          </p:cNvPr>
          <p:cNvSpPr txBox="1"/>
          <p:nvPr/>
        </p:nvSpPr>
        <p:spPr>
          <a:xfrm>
            <a:off x="3048000" y="3810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у Вас </a:t>
            </a:r>
            <a:r>
              <a:rPr lang="ru-RU" dirty="0" err="1"/>
              <a:t>освітньо-професійна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«</a:t>
            </a:r>
            <a:r>
              <a:rPr lang="ru-RU" dirty="0" err="1"/>
              <a:t>Здатність</a:t>
            </a:r>
            <a:r>
              <a:rPr lang="ru-RU" dirty="0"/>
              <a:t> до абстрактного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та синтезу»)?</a:t>
            </a:r>
            <a:endParaRPr lang="uk-UA" dirty="0"/>
          </a:p>
        </p:txBody>
      </p:sp>
      <p:pic>
        <p:nvPicPr>
          <p:cNvPr id="20482" name="Picture 2" descr="Діаграма відповідей у Формах. Назва запитання: Чи формує у Вас освітньо-професійна програма загальні компетентності (наприклад, «Здатність до абстрактного мислення, аналізу та синтезу»)?&#10;. Кількість відповідей: 14 відповідей.">
            <a:extLst>
              <a:ext uri="{FF2B5EF4-FFF2-40B4-BE49-F238E27FC236}">
                <a16:creationId xmlns:a16="http://schemas.microsoft.com/office/drawing/2014/main" id="{E7BB2F42-9DB2-4D2D-9B77-C09BC559E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5524" r="21250" b="7263"/>
          <a:stretch/>
        </p:blipFill>
        <p:spPr bwMode="auto">
          <a:xfrm>
            <a:off x="2514600" y="2627769"/>
            <a:ext cx="7086600" cy="3163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8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31E11A-4306-42F9-A5EC-3024D591CFA4}"/>
              </a:ext>
            </a:extLst>
          </p:cNvPr>
          <p:cNvSpPr txBox="1"/>
          <p:nvPr/>
        </p:nvSpPr>
        <p:spPr>
          <a:xfrm>
            <a:off x="2476500" y="76200"/>
            <a:ext cx="7239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</a:t>
            </a:r>
          </a:p>
        </p:txBody>
      </p:sp>
      <p:pic>
        <p:nvPicPr>
          <p:cNvPr id="21506" name="Picture 2" descr="Діаграма відповідей у Формах. Назва запитання: Чи формує у Вас освітньо-професійна програма спеціальні (фахові) компетентності, наприклад, здатність організовувати та проводити управлінські дослідження, використовуючи сучасну методологію та інформаційні технології?&#10;. Кількість відповідей: 14 відповідей.">
            <a:extLst>
              <a:ext uri="{FF2B5EF4-FFF2-40B4-BE49-F238E27FC236}">
                <a16:creationId xmlns:a16="http://schemas.microsoft.com/office/drawing/2014/main" id="{4C2FB949-02CF-4FC6-A712-6BB430BA0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4855" r="21875" b="8642"/>
          <a:stretch/>
        </p:blipFill>
        <p:spPr bwMode="auto">
          <a:xfrm>
            <a:off x="2571750" y="3048000"/>
            <a:ext cx="70485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0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7681D2-4223-47AC-9877-88A06C584633}"/>
              </a:ext>
            </a:extLst>
          </p:cNvPr>
          <p:cNvSpPr txBox="1"/>
          <p:nvPr/>
        </p:nvSpPr>
        <p:spPr>
          <a:xfrm>
            <a:off x="3048000" y="2286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Чи </a:t>
            </a:r>
            <a:r>
              <a:rPr lang="uk-UA" dirty="0" err="1"/>
              <a:t>співпали</a:t>
            </a:r>
            <a:r>
              <a:rPr lang="uk-UA" dirty="0"/>
              <a:t> Ваші очікування щодо освітньо-професійної програми Вашої спеціальності з її реальним змістом?</a:t>
            </a:r>
          </a:p>
        </p:txBody>
      </p:sp>
      <p:pic>
        <p:nvPicPr>
          <p:cNvPr id="22530" name="Picture 2" descr="Діаграма відповідей у Формах. Назва запитання: Чи співпали Ваші очікування щодо освітньо-професійної програми Вашої спеціальності з її реальним змістом?&#10;. Кількість відповідей: 14 відповідей.">
            <a:extLst>
              <a:ext uri="{FF2B5EF4-FFF2-40B4-BE49-F238E27FC236}">
                <a16:creationId xmlns:a16="http://schemas.microsoft.com/office/drawing/2014/main" id="{04C71626-2574-45AE-8B73-D8E7C87B9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4855" r="21250" b="10020"/>
          <a:stretch/>
        </p:blipFill>
        <p:spPr bwMode="auto">
          <a:xfrm>
            <a:off x="2514600" y="2590800"/>
            <a:ext cx="7086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42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4C113-99F7-46FC-97AA-26D777BC1197}"/>
              </a:ext>
            </a:extLst>
          </p:cNvPr>
          <p:cNvSpPr txBox="1"/>
          <p:nvPr/>
        </p:nvSpPr>
        <p:spPr>
          <a:xfrm>
            <a:off x="3048000" y="3048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задоволені</a:t>
            </a:r>
            <a:r>
              <a:rPr lang="ru-RU" dirty="0"/>
              <a:t> Ви методами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викладання</a:t>
            </a:r>
            <a:r>
              <a:rPr lang="ru-RU" dirty="0"/>
              <a:t> за </a:t>
            </a:r>
            <a:r>
              <a:rPr lang="ru-RU" dirty="0" err="1"/>
              <a:t>Вашою</a:t>
            </a:r>
            <a:r>
              <a:rPr lang="ru-RU" dirty="0"/>
              <a:t> </a:t>
            </a:r>
            <a:r>
              <a:rPr lang="ru-RU" dirty="0" err="1"/>
              <a:t>освітньо-професійною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23554" name="Picture 2" descr="Діаграма відповідей у Формах. Назва запитання: Чи задоволені Ви методами навчання і викладання за Вашою освітньо-професійною програмою?&#10;. Кількість відповідей: 14 відповідей.">
            <a:extLst>
              <a:ext uri="{FF2B5EF4-FFF2-40B4-BE49-F238E27FC236}">
                <a16:creationId xmlns:a16="http://schemas.microsoft.com/office/drawing/2014/main" id="{083F11C1-607A-4025-B5FF-3A6B5B54E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3477" r="21250" b="10020"/>
          <a:stretch/>
        </p:blipFill>
        <p:spPr bwMode="auto">
          <a:xfrm>
            <a:off x="2514600" y="2133600"/>
            <a:ext cx="71628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8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5BE9A5-D6A9-4876-AA7C-02E03BEA8203}"/>
              </a:ext>
            </a:extLst>
          </p:cNvPr>
          <p:cNvSpPr txBox="1"/>
          <p:nvPr/>
        </p:nvSpPr>
        <p:spPr>
          <a:xfrm>
            <a:off x="3048000" y="1524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На Вашу думку,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ОПП засади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24578" name="Picture 2" descr="Діаграма відповідей у Формах. Назва запитання: На Вашу думку, чи містить ОПП засади щодо можливостей професійного зростання?&#10;. Кількість відповідей: 14 відповідей.">
            <a:extLst>
              <a:ext uri="{FF2B5EF4-FFF2-40B4-BE49-F238E27FC236}">
                <a16:creationId xmlns:a16="http://schemas.microsoft.com/office/drawing/2014/main" id="{6BB404C2-CAD6-472D-A336-F74DDABD9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9217" r="21250" b="9873"/>
          <a:stretch/>
        </p:blipFill>
        <p:spPr bwMode="auto">
          <a:xfrm>
            <a:off x="2552700" y="1866900"/>
            <a:ext cx="7086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5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FBB45E-ED18-44CC-9AC5-163D6F3057F7}"/>
              </a:ext>
            </a:extLst>
          </p:cNvPr>
          <p:cNvSpPr txBox="1"/>
          <p:nvPr/>
        </p:nvSpPr>
        <p:spPr>
          <a:xfrm>
            <a:off x="3048000" y="4572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 курс навчання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іаграма відповідей у Формах. Назва запитання: Ваш курс навчання&#10;. Кількість відповідей: 14 відповідей.">
            <a:extLst>
              <a:ext uri="{FF2B5EF4-FFF2-40B4-BE49-F238E27FC236}">
                <a16:creationId xmlns:a16="http://schemas.microsoft.com/office/drawing/2014/main" id="{582D7A85-EBA3-43CB-9CBB-0B2539C87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29217" r="31875" b="8387"/>
          <a:stretch/>
        </p:blipFill>
        <p:spPr bwMode="auto">
          <a:xfrm>
            <a:off x="3124200" y="1676400"/>
            <a:ext cx="59436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3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F930EB-F97F-47E9-A577-2B98DCC788ED}"/>
              </a:ext>
            </a:extLst>
          </p:cNvPr>
          <p:cNvSpPr txBox="1"/>
          <p:nvPr/>
        </p:nvSpPr>
        <p:spPr>
          <a:xfrm>
            <a:off x="3810000" y="3048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Ваша форма навчання</a:t>
            </a:r>
          </a:p>
        </p:txBody>
      </p:sp>
      <p:pic>
        <p:nvPicPr>
          <p:cNvPr id="2050" name="Picture 2" descr="Діаграма відповідей у Формах. Назва запитання: Ваша форма навчання*&#10;&#10;. Кількість відповідей: 14 відповідей.">
            <a:extLst>
              <a:ext uri="{FF2B5EF4-FFF2-40B4-BE49-F238E27FC236}">
                <a16:creationId xmlns:a16="http://schemas.microsoft.com/office/drawing/2014/main" id="{B22F95F6-071F-428E-9353-31610C500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217" r="28750" b="8388"/>
          <a:stretch/>
        </p:blipFill>
        <p:spPr bwMode="auto">
          <a:xfrm>
            <a:off x="2971800" y="1600200"/>
            <a:ext cx="6248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0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CD688-48F3-44DE-B5F8-E9DE5EEF417B}"/>
              </a:ext>
            </a:extLst>
          </p:cNvPr>
          <p:cNvSpPr txBox="1"/>
          <p:nvPr/>
        </p:nvSpPr>
        <p:spPr>
          <a:xfrm>
            <a:off x="3124200" y="457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Наскільки</a:t>
            </a:r>
            <a:r>
              <a:rPr lang="ru-RU" dirty="0"/>
              <a:t> Ви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навчанням</a:t>
            </a:r>
            <a:r>
              <a:rPr lang="ru-RU" dirty="0"/>
              <a:t> за </a:t>
            </a:r>
            <a:r>
              <a:rPr lang="ru-RU" dirty="0" err="1"/>
              <a:t>обраною</a:t>
            </a:r>
            <a:r>
              <a:rPr lang="ru-RU" dirty="0"/>
              <a:t> </a:t>
            </a:r>
            <a:r>
              <a:rPr lang="ru-RU" dirty="0" err="1"/>
              <a:t>освітньою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3074" name="Picture 2" descr="Діаграма відповідей у Формах. Назва запитання: Наскільки Ви задоволені навчанням за обраною освітньою програмою?&#10;. Кількість відповідей: 14 відповідей.">
            <a:extLst>
              <a:ext uri="{FF2B5EF4-FFF2-40B4-BE49-F238E27FC236}">
                <a16:creationId xmlns:a16="http://schemas.microsoft.com/office/drawing/2014/main" id="{DB6D4176-80FE-464B-A94E-81585E58C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5034" r="1875" b="14489"/>
          <a:stretch/>
        </p:blipFill>
        <p:spPr bwMode="auto">
          <a:xfrm>
            <a:off x="762000" y="1981200"/>
            <a:ext cx="11201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8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8C3079-8B64-40C4-B3B4-92E1C63D7758}"/>
              </a:ext>
            </a:extLst>
          </p:cNvPr>
          <p:cNvSpPr txBox="1"/>
          <p:nvPr/>
        </p:nvSpPr>
        <p:spPr>
          <a:xfrm>
            <a:off x="3048000" y="3810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Чи зустрічається дублювання змісту навчального матеріалу дисциплін освітньої програми Вашої спеціальності?</a:t>
            </a:r>
          </a:p>
        </p:txBody>
      </p:sp>
      <p:pic>
        <p:nvPicPr>
          <p:cNvPr id="4098" name="Picture 2" descr="Діаграма відповідей у Формах. Назва запитання: Чи зустрічається дублювання змісту навчального матеріалу дисциплін освітньої програми Вашої спеціальності?&#10;. Кількість відповідей: 14 відповідей.">
            <a:extLst>
              <a:ext uri="{FF2B5EF4-FFF2-40B4-BE49-F238E27FC236}">
                <a16:creationId xmlns:a16="http://schemas.microsoft.com/office/drawing/2014/main" id="{5B4276F0-6822-45D1-BB43-538061C60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4855" r="21250" b="10020"/>
          <a:stretch/>
        </p:blipFill>
        <p:spPr bwMode="auto">
          <a:xfrm>
            <a:off x="2552700" y="2438400"/>
            <a:ext cx="7086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0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F8E48C-4037-4C2E-8046-BED11C3A0B8A}"/>
              </a:ext>
            </a:extLst>
          </p:cNvPr>
          <p:cNvSpPr txBox="1"/>
          <p:nvPr/>
        </p:nvSpPr>
        <p:spPr>
          <a:xfrm>
            <a:off x="3048000" y="1524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Чи всі дисципліни, які Ви вивчаєте, необхідні для Вашої фахової діяльності та особистісного зростання?</a:t>
            </a:r>
          </a:p>
        </p:txBody>
      </p:sp>
      <p:pic>
        <p:nvPicPr>
          <p:cNvPr id="5122" name="Picture 2" descr="Діаграма відповідей у Формах. Назва запитання: Чи всі дисципліни, які Ви вивчаєте, необхідні для Вашої фахової діяльності та особистісного зростання?&#10;. Кількість відповідей: 14 відповідей.">
            <a:extLst>
              <a:ext uri="{FF2B5EF4-FFF2-40B4-BE49-F238E27FC236}">
                <a16:creationId xmlns:a16="http://schemas.microsoft.com/office/drawing/2014/main" id="{3704EC18-BFE3-47C6-8370-ABD30FA2F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3477" r="20000" b="8642"/>
          <a:stretch/>
        </p:blipFill>
        <p:spPr bwMode="auto">
          <a:xfrm>
            <a:off x="2438400" y="2298918"/>
            <a:ext cx="7315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5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FCC94-FD07-40C6-89DC-FE946590BD3B}"/>
              </a:ext>
            </a:extLst>
          </p:cNvPr>
          <p:cNvSpPr txBox="1"/>
          <p:nvPr/>
        </p:nvSpPr>
        <p:spPr>
          <a:xfrm>
            <a:off x="3048000" y="2286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достатній</a:t>
            </a:r>
            <a:r>
              <a:rPr lang="ru-RU" dirty="0"/>
              <a:t>, на Вашу думку, </a:t>
            </a:r>
            <a:r>
              <a:rPr lang="ru-RU" dirty="0" err="1"/>
              <a:t>зміст</a:t>
            </a:r>
            <a:r>
              <a:rPr lang="ru-RU" dirty="0"/>
              <a:t> (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дисциплін</a:t>
            </a:r>
            <a:r>
              <a:rPr lang="ru-RU" dirty="0"/>
              <a:t>)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для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за </a:t>
            </a:r>
            <a:r>
              <a:rPr lang="ru-RU" dirty="0" err="1"/>
              <a:t>фахом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6146" name="Picture 2" descr="Діаграма відповідей у Формах. Назва запитання: Чи достатній, на Вашу думку, зміст (перелік компонентів, дисциплін) освітньої програми для успішної роботи за фахом?&#10;. Кількість відповідей: 14 відповідей.">
            <a:extLst>
              <a:ext uri="{FF2B5EF4-FFF2-40B4-BE49-F238E27FC236}">
                <a16:creationId xmlns:a16="http://schemas.microsoft.com/office/drawing/2014/main" id="{DB67FD91-F5DC-443E-B097-375775E92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3477" r="21250" b="8642"/>
          <a:stretch/>
        </p:blipFill>
        <p:spPr bwMode="auto">
          <a:xfrm>
            <a:off x="2514600" y="2514600"/>
            <a:ext cx="7162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8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EC9ED9-D65E-4288-B035-1307FB5951D8}"/>
              </a:ext>
            </a:extLst>
          </p:cNvPr>
          <p:cNvSpPr txBox="1"/>
          <p:nvPr/>
        </p:nvSpPr>
        <p:spPr>
          <a:xfrm>
            <a:off x="3048000" y="5334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US"/>
            </a:defPPr>
            <a:lvl1pPr algn="ctr">
              <a:defRPr sz="2800" b="0" i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Як Ви вважаєте, чи всі навчальні дисципліни, які Ви вивчаєте, необхідні для Вашої професійної діяльності?</a:t>
            </a:r>
          </a:p>
        </p:txBody>
      </p:sp>
      <p:pic>
        <p:nvPicPr>
          <p:cNvPr id="7170" name="Picture 2" descr="Діаграма відповідей у Формах. Назва запитання: Як Ви вважаєте, чи всі навчальні дисципліни, які Ви вивчаєте, необхідні для Вашої професійної діяльності?&#10;. Кількість відповідей: 14 відповідей.">
            <a:extLst>
              <a:ext uri="{FF2B5EF4-FFF2-40B4-BE49-F238E27FC236}">
                <a16:creationId xmlns:a16="http://schemas.microsoft.com/office/drawing/2014/main" id="{F6A83219-87D5-44A7-AC5A-02AF37948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32085" r="21485" b="10034"/>
          <a:stretch/>
        </p:blipFill>
        <p:spPr bwMode="auto">
          <a:xfrm>
            <a:off x="2438400" y="2438400"/>
            <a:ext cx="7162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72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-Design-TM34316244_Win32_SD_v9" id="{3E0090C2-CA58-4B70-B5D1-01F921C14922}" vid="{00CD7D6A-B673-47B4-AF03-4EFC805EAB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239F86-289C-4137-84E8-C0091446A9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2.xml><?xml version="1.0" encoding="utf-8"?>
<ds:datastoreItem xmlns:ds="http://schemas.openxmlformats.org/officeDocument/2006/customXml" ds:itemID="{8441F879-28B8-493E-AE7E-E245EA409B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57227-B209-41C6-952B-171D14C75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445</Words>
  <Application>Microsoft Office PowerPoint</Application>
  <PresentationFormat>Широкий екран</PresentationFormat>
  <Paragraphs>30</Paragraphs>
  <Slides>26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Результати анкетування здобувачів другого (магістерського) рівня  вищої освіти щодо якості освітньо-професійної програми «Облік, аудит та оподаткування»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2022-07-23T05:42:44Z</dcterms:created>
  <dcterms:modified xsi:type="dcterms:W3CDTF">2026-06-15T12:13:32Z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