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7" r:id="rId4"/>
    <p:sldId id="261" r:id="rId5"/>
    <p:sldId id="262" r:id="rId6"/>
    <p:sldId id="263" r:id="rId7"/>
    <p:sldId id="264" r:id="rId8"/>
    <p:sldId id="265" r:id="rId9"/>
    <p:sldId id="266" r:id="rId10"/>
  </p:sldIdLst>
  <p:sldSz cx="14630400" cy="8229600"/>
  <p:notesSz cx="8229600" cy="14630400"/>
  <p:embeddedFontLst>
    <p:embeddedFont>
      <p:font typeface="Playfair Display" panose="00000500000000000000" pitchFamily="2" charset="-52"/>
      <p:regular r:id="rId12"/>
      <p:bold r:id="rId13"/>
      <p:italic r:id="rId14"/>
      <p:boldItalic r:id="rId15"/>
    </p:embeddedFont>
    <p:embeddedFont>
      <p:font typeface="Prata" panose="020B0604020202020204" charset="-5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55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nasoa.edu.ua/mizhnarodna-diyalnist/ris/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hyperlink" Target="https://apply.studyinukraine.gov.ua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245757"/>
            <a:ext cx="946071" cy="11638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375297" y="2215872"/>
            <a:ext cx="5938480" cy="2816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Admission to  the National Academy of Statistics, Accounting and Audit for Foreigners and Non-Residents  </a:t>
            </a:r>
            <a:endParaRPr lang="en-US" sz="3500" dirty="0"/>
          </a:p>
        </p:txBody>
      </p:sp>
      <p:sp>
        <p:nvSpPr>
          <p:cNvPr id="5" name="Text 1"/>
          <p:cNvSpPr/>
          <p:nvPr/>
        </p:nvSpPr>
        <p:spPr>
          <a:xfrm>
            <a:off x="2375297" y="5271611"/>
            <a:ext cx="593848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Learn  about admission, educational programs and peculiarities of studying at the Academy 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7709" y="775216"/>
            <a:ext cx="13194983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cap="all" spc="5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List of State approved specialties (educational programs)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en-US" sz="2000" cap="all" spc="5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for foreigners and non-residents</a:t>
            </a:r>
            <a:endParaRPr lang="en-US" sz="2000" cap="all" spc="500" dirty="0"/>
          </a:p>
        </p:txBody>
      </p:sp>
      <p:sp>
        <p:nvSpPr>
          <p:cNvPr id="3" name="Text 1"/>
          <p:cNvSpPr/>
          <p:nvPr/>
        </p:nvSpPr>
        <p:spPr>
          <a:xfrm>
            <a:off x="1197735" y="1646641"/>
            <a:ext cx="12714957" cy="10115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List of specialties, educational programs,  competitive disciplines for admission to study for </a:t>
            </a:r>
            <a:r>
              <a:rPr lang="en-US" i="1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Bachelor’s</a:t>
            </a:r>
            <a:r>
              <a:rPr lang="en-US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degree for foreigners  and non-residents: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00027" y="2498795"/>
            <a:ext cx="649962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u="sng" spc="300" dirty="0">
                <a:solidFill>
                  <a:srgbClr val="FFFFFF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Field of Knowledge: D Business, Administration and Law </a:t>
            </a:r>
            <a:endParaRPr lang="en-US" sz="1400" spc="300" dirty="0">
              <a:latin typeface="Prata" panose="020B0604020202020204" charset="-52"/>
            </a:endParaRPr>
          </a:p>
        </p:txBody>
      </p:sp>
      <p:sp>
        <p:nvSpPr>
          <p:cNvPr id="5" name="Text 3"/>
          <p:cNvSpPr/>
          <p:nvPr/>
        </p:nvSpPr>
        <p:spPr>
          <a:xfrm>
            <a:off x="400027" y="3308600"/>
            <a:ext cx="649962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150"/>
              </a:lnSpc>
              <a:buSzPct val="100000"/>
            </a:pPr>
            <a:r>
              <a:rPr lang="en-US" sz="1600" spc="300" dirty="0">
                <a:solidFill>
                  <a:srgbClr val="FFFFFD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  Specialty: D3 Management </a:t>
            </a:r>
            <a:endParaRPr lang="en-US" sz="1600" spc="300" dirty="0">
              <a:latin typeface="Prata" panose="020B0604020202020204" charset="-52"/>
            </a:endParaRPr>
          </a:p>
        </p:txBody>
      </p:sp>
      <p:sp>
        <p:nvSpPr>
          <p:cNvPr id="6" name="Text 4"/>
          <p:cNvSpPr/>
          <p:nvPr/>
        </p:nvSpPr>
        <p:spPr>
          <a:xfrm>
            <a:off x="515937" y="3617339"/>
            <a:ext cx="6499622" cy="553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50"/>
              </a:lnSpc>
              <a:buSzPct val="100000"/>
            </a:pPr>
            <a:r>
              <a:rPr lang="uk-UA" sz="1600" spc="300" dirty="0">
                <a:solidFill>
                  <a:srgbClr val="FFFFFD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 </a:t>
            </a:r>
            <a:r>
              <a:rPr lang="en-US" sz="1600" spc="300" dirty="0">
                <a:solidFill>
                  <a:srgbClr val="FFFFFD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Education and Professional Program:          </a:t>
            </a:r>
            <a:r>
              <a:rPr lang="uk-UA" sz="1600" spc="300" dirty="0">
                <a:solidFill>
                  <a:srgbClr val="FFFFFD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«</a:t>
            </a:r>
            <a:r>
              <a:rPr lang="en-US" sz="1600" spc="300" dirty="0">
                <a:solidFill>
                  <a:srgbClr val="FFFFFD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Management of Foreign Economic Activity</a:t>
            </a:r>
            <a:r>
              <a:rPr lang="uk-UA" sz="1600" spc="300" dirty="0">
                <a:solidFill>
                  <a:srgbClr val="FFFFFD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»</a:t>
            </a:r>
            <a:endParaRPr lang="en-US" sz="1600" spc="300" dirty="0">
              <a:latin typeface="Prata" panose="020B0604020202020204" charset="-52"/>
            </a:endParaRPr>
          </a:p>
        </p:txBody>
      </p:sp>
      <p:sp>
        <p:nvSpPr>
          <p:cNvPr id="7" name="Text 5"/>
          <p:cNvSpPr/>
          <p:nvPr/>
        </p:nvSpPr>
        <p:spPr>
          <a:xfrm>
            <a:off x="604837" y="3954185"/>
            <a:ext cx="649962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150"/>
              </a:lnSpc>
              <a:buSzPct val="100000"/>
            </a:pPr>
            <a:endParaRPr lang="uk-UA" sz="1350" dirty="0">
              <a:solidFill>
                <a:srgbClr val="FFFFFD"/>
              </a:solidFill>
              <a:latin typeface="Prata" pitchFamily="34" charset="0"/>
              <a:ea typeface="Prata" pitchFamily="34" charset="-122"/>
              <a:cs typeface="Prata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893545" y="7206746"/>
            <a:ext cx="649962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150"/>
              </a:lnSpc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The Ukrainian Language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3893545" y="7565821"/>
            <a:ext cx="649962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150"/>
              </a:lnSpc>
              <a:buSzPct val="100000"/>
              <a:buFont typeface="+mj-lt"/>
              <a:buAutoNum type="arabicPeriod" startAt="2"/>
            </a:pPr>
            <a:r>
              <a:rPr lang="en-US" sz="200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Mathematics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400027" y="4703688"/>
            <a:ext cx="649962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600" u="sng" spc="300" dirty="0">
                <a:solidFill>
                  <a:srgbClr val="FFFFFF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 </a:t>
            </a:r>
            <a:r>
              <a:rPr lang="en-US" sz="1400" u="sng" spc="300" dirty="0">
                <a:solidFill>
                  <a:srgbClr val="FFFFFF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Field of Knowledge: D Business, Administration and Law</a:t>
            </a:r>
            <a:endParaRPr lang="en-US" sz="1400" spc="300" dirty="0">
              <a:latin typeface="Prata" panose="020B0604020202020204" charset="-52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15937" y="5218346"/>
            <a:ext cx="649962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150"/>
              </a:lnSpc>
              <a:buSzPct val="100000"/>
            </a:pPr>
            <a:r>
              <a:rPr lang="en-US" sz="1600" spc="300" dirty="0">
                <a:solidFill>
                  <a:srgbClr val="FFFFFD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Specialty: D4 Public Management </a:t>
            </a:r>
          </a:p>
          <a:p>
            <a:pPr algn="l">
              <a:lnSpc>
                <a:spcPts val="2150"/>
              </a:lnSpc>
              <a:buSzPct val="100000"/>
            </a:pPr>
            <a:r>
              <a:rPr lang="en-US" sz="1600" spc="300" dirty="0">
                <a:solidFill>
                  <a:srgbClr val="FFFFFD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and Administration</a:t>
            </a:r>
            <a:endParaRPr lang="en-US" sz="1600" spc="300" dirty="0">
              <a:latin typeface="Prata" panose="020B0604020202020204" charset="-52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15937" y="6069961"/>
            <a:ext cx="6499622" cy="553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50"/>
              </a:lnSpc>
              <a:buSzPct val="100000"/>
            </a:pPr>
            <a:r>
              <a:rPr lang="en-US" sz="1600" spc="300" dirty="0">
                <a:solidFill>
                  <a:srgbClr val="FFFFFD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Education and Professional Program: "Public Management and Administration</a:t>
            </a:r>
            <a:r>
              <a:rPr lang="uk-UA" sz="1600" spc="300" dirty="0">
                <a:solidFill>
                  <a:srgbClr val="FFFFFD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»</a:t>
            </a:r>
            <a:endParaRPr lang="en-US" sz="1600" spc="300" dirty="0">
              <a:solidFill>
                <a:srgbClr val="FFFFFD"/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 algn="l">
              <a:lnSpc>
                <a:spcPts val="2150"/>
              </a:lnSpc>
              <a:buSzPct val="100000"/>
            </a:pPr>
            <a:r>
              <a:rPr lang="en-US" sz="1600" spc="300" dirty="0">
                <a:solidFill>
                  <a:srgbClr val="FFFFFD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 </a:t>
            </a:r>
          </a:p>
          <a:p>
            <a:pPr algn="l">
              <a:lnSpc>
                <a:spcPts val="2150"/>
              </a:lnSpc>
              <a:buSzPct val="100000"/>
            </a:pPr>
            <a:endParaRPr lang="en-US" sz="1600" spc="300" dirty="0">
              <a:latin typeface="Prata" panose="020B0604020202020204" charset="-52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893545" y="6888918"/>
            <a:ext cx="649962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50"/>
              </a:lnSpc>
              <a:buSzPct val="100000"/>
            </a:pPr>
            <a:r>
              <a:rPr lang="en-US" sz="2000" b="1" spc="100" dirty="0">
                <a:solidFill>
                  <a:srgbClr val="FFFFFD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List of Entrance Examination:</a:t>
            </a:r>
            <a:endParaRPr lang="en-US" sz="2000" b="1" spc="100" dirty="0">
              <a:latin typeface="Prata" panose="020B060402020202020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76554" y="2528021"/>
            <a:ext cx="5670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i="0" u="sng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Field of Knowledge</a:t>
            </a:r>
            <a:r>
              <a:rPr lang="ru-RU" sz="1600" i="0" u="sng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: 07 </a:t>
            </a:r>
            <a:r>
              <a:rPr lang="en-US" sz="1600" i="0" u="sng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Management and Administration</a:t>
            </a:r>
            <a:endParaRPr lang="ru-RU" sz="1600" i="0" u="sng" spc="300" dirty="0">
              <a:solidFill>
                <a:schemeClr val="bg1"/>
              </a:solidFill>
              <a:effectLst/>
              <a:latin typeface="Prata" panose="020B060402020202020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76554" y="3305485"/>
            <a:ext cx="3627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600" b="0" i="0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Specialty</a:t>
            </a:r>
            <a:r>
              <a:rPr lang="ru-RU" sz="1600" b="0" i="0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: 075 </a:t>
            </a:r>
            <a:r>
              <a:rPr lang="en-US" sz="1600" b="0" i="0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Marketing</a:t>
            </a:r>
            <a:endParaRPr lang="ru-RU" sz="1600" b="0" i="0" spc="300" dirty="0">
              <a:solidFill>
                <a:schemeClr val="bg1"/>
              </a:solidFill>
              <a:effectLst/>
              <a:latin typeface="Prata" panose="020B060402020202020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76554" y="3752413"/>
            <a:ext cx="5312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0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Education and Professional Program</a:t>
            </a:r>
            <a:r>
              <a:rPr lang="ru-RU" sz="1600" b="0" i="0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: </a:t>
            </a:r>
          </a:p>
          <a:p>
            <a:r>
              <a:rPr lang="ru-RU" sz="1600" b="0" i="0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«</a:t>
            </a:r>
            <a:r>
              <a:rPr lang="en-US" sz="1600" b="0" i="0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Marketing</a:t>
            </a:r>
            <a:r>
              <a:rPr lang="uk-UA" sz="1600" b="0" i="0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 </a:t>
            </a:r>
            <a:r>
              <a:rPr lang="en-US" sz="1600" spc="300" dirty="0">
                <a:solidFill>
                  <a:schemeClr val="bg1"/>
                </a:solidFill>
                <a:latin typeface="Prata" panose="020B0604020202020204" charset="-52"/>
              </a:rPr>
              <a:t>and Advertising</a:t>
            </a:r>
            <a:r>
              <a:rPr lang="ru-RU" sz="1600" b="0" i="0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»</a:t>
            </a:r>
            <a:endParaRPr lang="ru-RU" sz="1600" spc="300" dirty="0">
              <a:solidFill>
                <a:schemeClr val="bg1"/>
              </a:solidFill>
              <a:latin typeface="Prata" panose="020B060402020202020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55213" y="5186172"/>
            <a:ext cx="6587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600" b="0" i="0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 Specialty</a:t>
            </a:r>
            <a:r>
              <a:rPr lang="ru-RU" sz="1600" b="0" i="0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: </a:t>
            </a:r>
            <a:r>
              <a:rPr lang="ru-RU" sz="1600" spc="300" dirty="0">
                <a:solidFill>
                  <a:schemeClr val="bg1"/>
                </a:solidFill>
                <a:latin typeface="Prata" panose="020B0604020202020204" charset="-52"/>
              </a:rPr>
              <a:t>D2 </a:t>
            </a:r>
            <a:r>
              <a:rPr lang="en-US" sz="1600" spc="300" dirty="0">
                <a:solidFill>
                  <a:schemeClr val="bg1"/>
                </a:solidFill>
                <a:latin typeface="Prata" panose="020B0604020202020204" charset="-52"/>
              </a:rPr>
              <a:t>Finance,</a:t>
            </a:r>
            <a:r>
              <a:rPr lang="ru-RU" sz="1600" spc="300" dirty="0">
                <a:solidFill>
                  <a:schemeClr val="bg1"/>
                </a:solidFill>
                <a:latin typeface="Prata" panose="020B0604020202020204" charset="-52"/>
              </a:rPr>
              <a:t> </a:t>
            </a:r>
            <a:r>
              <a:rPr lang="en-US" sz="1600" spc="300" dirty="0">
                <a:solidFill>
                  <a:schemeClr val="bg1"/>
                </a:solidFill>
                <a:latin typeface="Prata" panose="020B0604020202020204" charset="-52"/>
              </a:rPr>
              <a:t>Banking</a:t>
            </a:r>
            <a:r>
              <a:rPr lang="ru-RU" sz="1600" spc="300" dirty="0">
                <a:solidFill>
                  <a:schemeClr val="bg1"/>
                </a:solidFill>
                <a:latin typeface="Prata" panose="020B0604020202020204" charset="-52"/>
              </a:rPr>
              <a:t>,</a:t>
            </a:r>
            <a:r>
              <a:rPr lang="en-US" sz="1600" spc="300" dirty="0">
                <a:solidFill>
                  <a:schemeClr val="bg1"/>
                </a:solidFill>
                <a:latin typeface="Prata" panose="020B0604020202020204" charset="-52"/>
              </a:rPr>
              <a:t> Insurance and</a:t>
            </a:r>
            <a:endParaRPr lang="ru-RU" sz="1600" spc="300" dirty="0">
              <a:solidFill>
                <a:schemeClr val="bg1"/>
              </a:solidFill>
              <a:latin typeface="Prata" panose="020B0604020202020204" charset="-52"/>
            </a:endParaRPr>
          </a:p>
          <a:p>
            <a:pPr fontAlgn="base"/>
            <a:r>
              <a:rPr lang="ru-RU" sz="1600" spc="300" dirty="0">
                <a:solidFill>
                  <a:schemeClr val="bg1"/>
                </a:solidFill>
                <a:latin typeface="Prata" panose="020B0604020202020204" charset="-52"/>
              </a:rPr>
              <a:t> </a:t>
            </a:r>
            <a:r>
              <a:rPr lang="en-US" sz="1600" spc="300" dirty="0">
                <a:solidFill>
                  <a:schemeClr val="bg1"/>
                </a:solidFill>
                <a:latin typeface="Prata" panose="020B0604020202020204" charset="-52"/>
              </a:rPr>
              <a:t>Stock Market</a:t>
            </a:r>
            <a:endParaRPr lang="ru-RU" sz="1600" b="0" i="0" spc="300" dirty="0">
              <a:solidFill>
                <a:schemeClr val="bg1"/>
              </a:solidFill>
              <a:effectLst/>
              <a:latin typeface="Prata" panose="020B0604020202020204" charset="-52"/>
            </a:endParaRPr>
          </a:p>
        </p:txBody>
      </p:sp>
      <p:sp>
        <p:nvSpPr>
          <p:cNvPr id="29" name="Text 8"/>
          <p:cNvSpPr/>
          <p:nvPr/>
        </p:nvSpPr>
        <p:spPr>
          <a:xfrm>
            <a:off x="7684268" y="4700709"/>
            <a:ext cx="649962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u="sng" spc="300" dirty="0">
                <a:solidFill>
                  <a:srgbClr val="FFFFFF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Field of </a:t>
            </a:r>
            <a:r>
              <a:rPr lang="en-US" sz="1400" u="sng" spc="300" dirty="0" err="1">
                <a:solidFill>
                  <a:srgbClr val="FFFFFF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Knowledge:D</a:t>
            </a:r>
            <a:r>
              <a:rPr lang="en-US" sz="1400" u="sng" spc="300" dirty="0">
                <a:solidFill>
                  <a:srgbClr val="FFFFFF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 </a:t>
            </a:r>
            <a:r>
              <a:rPr lang="en-US" sz="1400" u="sng" spc="300" dirty="0" err="1">
                <a:solidFill>
                  <a:srgbClr val="FFFFFF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Business,Administration</a:t>
            </a:r>
            <a:r>
              <a:rPr lang="en-US" sz="1400" u="sng" spc="300" dirty="0">
                <a:solidFill>
                  <a:srgbClr val="FFFFFF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 and Law </a:t>
            </a:r>
            <a:endParaRPr lang="en-US" sz="1400" spc="300" dirty="0">
              <a:latin typeface="Prata" panose="020B060402020202020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84268" y="5927776"/>
            <a:ext cx="5825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600" spc="300" dirty="0">
                <a:solidFill>
                  <a:schemeClr val="bg1"/>
                </a:solidFill>
                <a:latin typeface="Prata" panose="020B0604020202020204" charset="-52"/>
              </a:rPr>
              <a:t>Educational Program</a:t>
            </a:r>
            <a:r>
              <a:rPr lang="ru-RU" sz="1600" spc="300" dirty="0">
                <a:solidFill>
                  <a:schemeClr val="bg1"/>
                </a:solidFill>
                <a:latin typeface="Prata" panose="020B0604020202020204" charset="-52"/>
              </a:rPr>
              <a:t>: »</a:t>
            </a:r>
            <a:r>
              <a:rPr lang="en-US" sz="1600" spc="300" dirty="0">
                <a:solidFill>
                  <a:schemeClr val="bg1"/>
                </a:solidFill>
                <a:latin typeface="Prata" panose="020B0604020202020204" charset="-52"/>
              </a:rPr>
              <a:t> Finance, Banking </a:t>
            </a:r>
          </a:p>
          <a:p>
            <a:pPr fontAlgn="base"/>
            <a:r>
              <a:rPr lang="en-US" sz="1600" spc="300" dirty="0">
                <a:solidFill>
                  <a:schemeClr val="bg1"/>
                </a:solidFill>
                <a:latin typeface="Prata" panose="020B0604020202020204" charset="-52"/>
              </a:rPr>
              <a:t>and Insurance</a:t>
            </a:r>
            <a:endParaRPr lang="ru-RU" sz="1600" b="0" i="0" spc="300" dirty="0">
              <a:solidFill>
                <a:schemeClr val="bg1"/>
              </a:solidFill>
              <a:effectLst/>
              <a:latin typeface="Prata" panose="020B0604020202020204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4"/>
          <p:cNvSpPr/>
          <p:nvPr/>
        </p:nvSpPr>
        <p:spPr>
          <a:xfrm>
            <a:off x="785611" y="553792"/>
            <a:ext cx="13628572" cy="115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400" spc="50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List of the specialties, educational programs, competitive disciplines for admission to study for </a:t>
            </a:r>
            <a:r>
              <a:rPr lang="en-US" sz="2400" i="1" spc="50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Master’s</a:t>
            </a:r>
            <a:r>
              <a:rPr lang="en-US" sz="2400" spc="50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degree for foreigners  and non-residents </a:t>
            </a:r>
            <a:endParaRPr lang="en-US" sz="2400" spc="500" dirty="0"/>
          </a:p>
        </p:txBody>
      </p:sp>
      <p:sp>
        <p:nvSpPr>
          <p:cNvPr id="3" name="Text 15"/>
          <p:cNvSpPr/>
          <p:nvPr/>
        </p:nvSpPr>
        <p:spPr>
          <a:xfrm>
            <a:off x="4350086" y="1907588"/>
            <a:ext cx="649962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400" b="1" u="sng" spc="30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Field of Knowledge: D Business, Administration and Law</a:t>
            </a:r>
            <a:endParaRPr lang="en-US" sz="2400" b="1" spc="300" dirty="0"/>
          </a:p>
        </p:txBody>
      </p:sp>
      <p:sp>
        <p:nvSpPr>
          <p:cNvPr id="4" name="Text 18"/>
          <p:cNvSpPr/>
          <p:nvPr/>
        </p:nvSpPr>
        <p:spPr>
          <a:xfrm>
            <a:off x="4415028" y="4689970"/>
            <a:ext cx="649962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endParaRPr lang="en-US" sz="2400" b="1" spc="300" dirty="0">
              <a:solidFill>
                <a:srgbClr val="FFFFFD"/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 marL="342900" indent="-342900" algn="l">
              <a:lnSpc>
                <a:spcPts val="2150"/>
              </a:lnSpc>
              <a:buSzPct val="100000"/>
              <a:buChar char="•"/>
            </a:pPr>
            <a:endParaRPr lang="en-US" sz="2400" b="1" spc="300" dirty="0">
              <a:solidFill>
                <a:srgbClr val="FFFFFD"/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>
              <a:lnSpc>
                <a:spcPts val="2150"/>
              </a:lnSpc>
              <a:buSzPct val="100000"/>
            </a:pPr>
            <a:r>
              <a:rPr lang="en-US" sz="2400" b="1" spc="300" dirty="0">
                <a:solidFill>
                  <a:srgbClr val="FFFFFD"/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List of Entrance Examination:</a:t>
            </a:r>
            <a:endParaRPr lang="en-US" sz="2400" b="1" spc="300" dirty="0">
              <a:latin typeface="Prata" panose="020B0604020202020204" charset="-52"/>
            </a:endParaRPr>
          </a:p>
          <a:p>
            <a:pPr algn="l">
              <a:lnSpc>
                <a:spcPts val="2150"/>
              </a:lnSpc>
              <a:buSzPct val="100000"/>
            </a:pPr>
            <a:endParaRPr lang="ru-RU" sz="2400" b="1" spc="300" dirty="0">
              <a:solidFill>
                <a:srgbClr val="FFFFFD"/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 algn="l">
              <a:lnSpc>
                <a:spcPts val="2150"/>
              </a:lnSpc>
              <a:buSzPct val="100000"/>
            </a:pPr>
            <a:endParaRPr lang="ru-RU" sz="2400" b="1" spc="300" dirty="0">
              <a:solidFill>
                <a:srgbClr val="FFFFFD"/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 algn="l">
              <a:lnSpc>
                <a:spcPts val="2150"/>
              </a:lnSpc>
              <a:buSzPct val="100000"/>
            </a:pPr>
            <a:endParaRPr lang="ru-RU" sz="2400" b="1" spc="300" dirty="0">
              <a:solidFill>
                <a:srgbClr val="FFFFFD"/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 algn="l">
              <a:lnSpc>
                <a:spcPts val="2150"/>
              </a:lnSpc>
              <a:buSzPct val="100000"/>
            </a:pPr>
            <a:endParaRPr lang="ru-RU" sz="2400" b="1" spc="300" dirty="0">
              <a:solidFill>
                <a:srgbClr val="FFFFFD"/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 algn="l">
              <a:lnSpc>
                <a:spcPts val="2150"/>
              </a:lnSpc>
              <a:buSzPct val="100000"/>
            </a:pPr>
            <a:endParaRPr lang="ru-RU" sz="2400" b="1" spc="300" dirty="0">
              <a:solidFill>
                <a:srgbClr val="FFFFFD"/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 algn="l">
              <a:lnSpc>
                <a:spcPts val="2150"/>
              </a:lnSpc>
              <a:buSzPct val="100000"/>
            </a:pPr>
            <a:endParaRPr lang="ru-RU" sz="2400" b="1" spc="300" dirty="0">
              <a:solidFill>
                <a:srgbClr val="FFFFFD"/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 algn="l">
              <a:lnSpc>
                <a:spcPts val="2150"/>
              </a:lnSpc>
              <a:buSzPct val="100000"/>
            </a:pPr>
            <a:endParaRPr lang="ru-RU" sz="2400" b="1" spc="300" dirty="0">
              <a:solidFill>
                <a:srgbClr val="FFFFFD"/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 algn="l">
              <a:lnSpc>
                <a:spcPts val="2150"/>
              </a:lnSpc>
              <a:buSzPct val="100000"/>
            </a:pPr>
            <a:endParaRPr lang="ru-RU" sz="2400" b="1" spc="300" dirty="0">
              <a:solidFill>
                <a:srgbClr val="FFFFFD"/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 algn="l">
              <a:lnSpc>
                <a:spcPts val="2150"/>
              </a:lnSpc>
              <a:buSzPct val="100000"/>
            </a:pPr>
            <a:endParaRPr lang="ru-RU" sz="2400" b="1" spc="300" dirty="0">
              <a:solidFill>
                <a:srgbClr val="FFFFFD"/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 algn="l">
              <a:lnSpc>
                <a:spcPts val="2150"/>
              </a:lnSpc>
              <a:buSzPct val="100000"/>
            </a:pPr>
            <a:endParaRPr lang="ru-RU" sz="2400" b="1" spc="300" dirty="0">
              <a:solidFill>
                <a:srgbClr val="FFFFFD"/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</p:txBody>
      </p:sp>
      <p:sp>
        <p:nvSpPr>
          <p:cNvPr id="5" name="Text 19"/>
          <p:cNvSpPr/>
          <p:nvPr/>
        </p:nvSpPr>
        <p:spPr>
          <a:xfrm>
            <a:off x="3236674" y="5798294"/>
            <a:ext cx="649962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1714500" lvl="3" indent="-342900">
              <a:lnSpc>
                <a:spcPts val="2150"/>
              </a:lnSpc>
              <a:buSzPct val="100000"/>
              <a:buFont typeface="+mj-lt"/>
              <a:buAutoNum type="arabicPeriod"/>
            </a:pPr>
            <a:r>
              <a:rPr lang="en-US" sz="2400" spc="30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Foreign Language Exam </a:t>
            </a:r>
            <a:endParaRPr lang="en-US" sz="2400" spc="300" dirty="0"/>
          </a:p>
        </p:txBody>
      </p:sp>
      <p:sp>
        <p:nvSpPr>
          <p:cNvPr id="6" name="Text 20"/>
          <p:cNvSpPr/>
          <p:nvPr/>
        </p:nvSpPr>
        <p:spPr>
          <a:xfrm>
            <a:off x="2826044" y="6302774"/>
            <a:ext cx="6499622" cy="144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Font typeface="+mj-lt"/>
              <a:buAutoNum type="arabicPeriod" startAt="2"/>
            </a:pPr>
            <a:r>
              <a:rPr lang="en-US" sz="2400" spc="30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 Professional Entrance Examination in the Field of Study</a:t>
            </a:r>
            <a:endParaRPr lang="en-US" sz="2400" spc="3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8311" y="3569117"/>
            <a:ext cx="1047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spc="300" dirty="0">
                <a:solidFill>
                  <a:schemeClr val="bg1"/>
                </a:solidFill>
                <a:latin typeface="Prata" panose="020B0604020202020204" charset="-52"/>
              </a:rPr>
              <a:t>Educational Program</a:t>
            </a:r>
            <a:r>
              <a:rPr lang="ru-RU" sz="2400" spc="300" dirty="0">
                <a:solidFill>
                  <a:schemeClr val="bg1"/>
                </a:solidFill>
                <a:latin typeface="Prata" panose="020B0604020202020204" charset="-52"/>
              </a:rPr>
              <a:t>: </a:t>
            </a:r>
            <a:r>
              <a:rPr lang="en-US" sz="2400" b="1" spc="300" dirty="0">
                <a:solidFill>
                  <a:schemeClr val="bg1"/>
                </a:solidFill>
                <a:latin typeface="Prata" panose="020B0604020202020204" charset="-52"/>
              </a:rPr>
              <a:t>Finance</a:t>
            </a:r>
            <a:r>
              <a:rPr lang="ru-RU" sz="2400" b="1" spc="300" dirty="0">
                <a:solidFill>
                  <a:schemeClr val="bg1"/>
                </a:solidFill>
                <a:latin typeface="Prata" panose="020B0604020202020204" charset="-52"/>
              </a:rPr>
              <a:t>, </a:t>
            </a:r>
            <a:r>
              <a:rPr lang="en-US" sz="2400" b="1" spc="300" dirty="0">
                <a:solidFill>
                  <a:schemeClr val="bg1"/>
                </a:solidFill>
                <a:latin typeface="Prata" panose="020B0604020202020204" charset="-52"/>
              </a:rPr>
              <a:t>Banking and Insurance </a:t>
            </a:r>
            <a:endParaRPr lang="ru-RU" sz="2400" b="1" i="0" spc="300" dirty="0">
              <a:solidFill>
                <a:schemeClr val="bg1"/>
              </a:solidFill>
              <a:effectLst/>
              <a:latin typeface="Prata" panose="020B060402020202020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5217" y="2521745"/>
            <a:ext cx="1148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Specialty</a:t>
            </a:r>
            <a:r>
              <a:rPr lang="ru-RU" sz="2400" b="0" i="0" spc="300" dirty="0">
                <a:solidFill>
                  <a:schemeClr val="bg1"/>
                </a:solidFill>
                <a:effectLst/>
                <a:latin typeface="Prata" panose="020B0604020202020204" charset="-52"/>
              </a:rPr>
              <a:t>: </a:t>
            </a:r>
            <a:r>
              <a:rPr lang="ru-RU" sz="2400" spc="300" dirty="0">
                <a:solidFill>
                  <a:schemeClr val="bg1"/>
                </a:solidFill>
                <a:latin typeface="Prata" panose="020B0604020202020204" charset="-52"/>
              </a:rPr>
              <a:t>D2 </a:t>
            </a:r>
            <a:r>
              <a:rPr lang="en-US" sz="2400" spc="300" dirty="0">
                <a:solidFill>
                  <a:schemeClr val="bg1"/>
                </a:solidFill>
                <a:latin typeface="Prata" panose="020B0604020202020204" charset="-52"/>
              </a:rPr>
              <a:t>Finance</a:t>
            </a:r>
            <a:r>
              <a:rPr lang="ru-RU" sz="2400" spc="300" dirty="0">
                <a:solidFill>
                  <a:schemeClr val="bg1"/>
                </a:solidFill>
                <a:latin typeface="Prata" panose="020B0604020202020204" charset="-52"/>
              </a:rPr>
              <a:t>, </a:t>
            </a:r>
            <a:r>
              <a:rPr lang="en-US" sz="2400" spc="300" dirty="0">
                <a:solidFill>
                  <a:schemeClr val="bg1"/>
                </a:solidFill>
                <a:latin typeface="Prata" panose="020B0604020202020204" charset="-52"/>
              </a:rPr>
              <a:t>Banking</a:t>
            </a:r>
            <a:r>
              <a:rPr lang="ru-RU" sz="2400" spc="300" dirty="0">
                <a:solidFill>
                  <a:schemeClr val="bg1"/>
                </a:solidFill>
                <a:latin typeface="Prata" panose="020B0604020202020204" charset="-52"/>
              </a:rPr>
              <a:t>, </a:t>
            </a:r>
            <a:r>
              <a:rPr lang="en-US" sz="2400" spc="300" dirty="0">
                <a:solidFill>
                  <a:schemeClr val="bg1"/>
                </a:solidFill>
                <a:latin typeface="Prata" panose="020B0604020202020204" charset="-52"/>
              </a:rPr>
              <a:t>Insurance and Stock Market</a:t>
            </a:r>
            <a:endParaRPr lang="ru-RU" sz="2400" b="0" i="0" spc="300" dirty="0">
              <a:solidFill>
                <a:schemeClr val="bg1"/>
              </a:solidFill>
              <a:effectLst/>
              <a:latin typeface="Prata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0611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09255" y="1165503"/>
            <a:ext cx="9411891" cy="4223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Stages of the admission campaign for foreign students at NASAA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837724" y="2898934"/>
            <a:ext cx="11913076" cy="550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Start of application period  -  01  July  2026  </a:t>
            </a:r>
            <a:endParaRPr lang="en-US" sz="1850" dirty="0"/>
          </a:p>
        </p:txBody>
      </p:sp>
      <p:sp>
        <p:nvSpPr>
          <p:cNvPr id="5" name="Shape 3"/>
          <p:cNvSpPr/>
          <p:nvPr/>
        </p:nvSpPr>
        <p:spPr>
          <a:xfrm>
            <a:off x="494824" y="3001685"/>
            <a:ext cx="239316" cy="239316"/>
          </a:xfrm>
          <a:prstGeom prst="roundRect">
            <a:avLst>
              <a:gd name="adj" fmla="val 15004"/>
            </a:avLst>
          </a:prstGeom>
          <a:noFill/>
          <a:ln w="22860">
            <a:solidFill>
              <a:srgbClr val="6F84F6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837724" y="3748683"/>
            <a:ext cx="11183422" cy="610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The deadline for submitting applications and documents is not later than   2</a:t>
            </a:r>
            <a:r>
              <a:rPr lang="ru-RU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October  2026  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494824" y="3835956"/>
            <a:ext cx="239316" cy="239316"/>
          </a:xfrm>
          <a:prstGeom prst="roundRect">
            <a:avLst>
              <a:gd name="adj" fmla="val 15004"/>
            </a:avLst>
          </a:prstGeom>
          <a:noFill/>
          <a:ln w="22860">
            <a:solidFill>
              <a:srgbClr val="6F84F6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6"/>
          <p:cNvSpPr/>
          <p:nvPr/>
        </p:nvSpPr>
        <p:spPr>
          <a:xfrm>
            <a:off x="837724" y="4598432"/>
            <a:ext cx="12001976" cy="466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Timeline for entrance examinations for international students in specific subjects and languages of instruction, according to the Admissions Committee schedule  of  NASAA                  </a:t>
            </a:r>
            <a:endParaRPr lang="en-US" sz="1850" dirty="0"/>
          </a:p>
        </p:txBody>
      </p:sp>
      <p:sp>
        <p:nvSpPr>
          <p:cNvPr id="9" name="Shape 7"/>
          <p:cNvSpPr/>
          <p:nvPr/>
        </p:nvSpPr>
        <p:spPr>
          <a:xfrm>
            <a:off x="494824" y="4670227"/>
            <a:ext cx="239316" cy="239316"/>
          </a:xfrm>
          <a:prstGeom prst="roundRect">
            <a:avLst>
              <a:gd name="adj" fmla="val 15004"/>
            </a:avLst>
          </a:prstGeom>
          <a:noFill/>
          <a:ln w="22860">
            <a:solidFill>
              <a:srgbClr val="6F84F6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8"/>
          <p:cNvSpPr/>
          <p:nvPr/>
        </p:nvSpPr>
        <p:spPr>
          <a:xfrm>
            <a:off x="837724" y="5856169"/>
            <a:ext cx="12344876" cy="6691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Enrollment  Period – not later than  01 November 2026</a:t>
            </a:r>
            <a:endParaRPr lang="en-US" sz="1850" dirty="0"/>
          </a:p>
        </p:txBody>
      </p:sp>
      <p:sp>
        <p:nvSpPr>
          <p:cNvPr id="11" name="Shape 9"/>
          <p:cNvSpPr/>
          <p:nvPr/>
        </p:nvSpPr>
        <p:spPr>
          <a:xfrm>
            <a:off x="494824" y="5942609"/>
            <a:ext cx="239316" cy="239316"/>
          </a:xfrm>
          <a:prstGeom prst="roundRect">
            <a:avLst>
              <a:gd name="adj" fmla="val 15004"/>
            </a:avLst>
          </a:prstGeom>
          <a:noFill/>
          <a:ln w="22860">
            <a:solidFill>
              <a:srgbClr val="6F84F6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40230" y="1326713"/>
            <a:ext cx="10949821" cy="563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   </a:t>
            </a:r>
            <a:r>
              <a:rPr lang="en-US" sz="32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Tuition Fees &amp; Accommodation Costs for the period of 202</a:t>
            </a:r>
            <a:r>
              <a:rPr lang="uk-UA" sz="32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6</a:t>
            </a:r>
            <a:r>
              <a:rPr lang="en-US" sz="32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/202</a:t>
            </a:r>
            <a:r>
              <a:rPr lang="uk-UA" sz="32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7</a:t>
            </a:r>
            <a:r>
              <a:rPr lang="en-US" sz="32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1872972" y="295227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Bachelor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447812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  $1,500/year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3914537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000"/>
              </a:lnSpc>
              <a:buSzPct val="100000"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Language of Instruction: Ukrainian </a:t>
            </a:r>
            <a:endParaRPr lang="en-US" sz="18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368748"/>
            <a:ext cx="4534138" cy="453413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013966" y="3289816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FFFFFD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9941243" y="2527459"/>
            <a:ext cx="296977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  Preparatory Department 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941243" y="3022997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$1000/year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9941243" y="3489722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Start of Studies - 01.10.2026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9941243" y="4339471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Language of Instruction: Ukrainian</a:t>
            </a:r>
            <a:endParaRPr lang="en-US" sz="185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368748"/>
            <a:ext cx="4534138" cy="4534138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8258175" y="3289816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FFFFFD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800" dirty="0"/>
          </a:p>
        </p:txBody>
      </p:sp>
      <p:sp>
        <p:nvSpPr>
          <p:cNvPr id="14" name="Text 10"/>
          <p:cNvSpPr/>
          <p:nvPr/>
        </p:nvSpPr>
        <p:spPr>
          <a:xfrm>
            <a:off x="9941243" y="5440680"/>
            <a:ext cx="361009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 University Housing</a:t>
            </a:r>
            <a:endParaRPr lang="en-US" sz="2200" dirty="0"/>
          </a:p>
        </p:txBody>
      </p:sp>
      <p:sp>
        <p:nvSpPr>
          <p:cNvPr id="15" name="Text 11"/>
          <p:cNvSpPr/>
          <p:nvPr/>
        </p:nvSpPr>
        <p:spPr>
          <a:xfrm>
            <a:off x="9941243" y="5936218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Dormitory fees from </a:t>
            </a:r>
          </a:p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1,500 UAH / month </a:t>
            </a:r>
            <a:endParaRPr lang="en-US" sz="185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368748"/>
            <a:ext cx="4534138" cy="453413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258175" y="5534025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FFFFFD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3</a:t>
            </a:r>
            <a:endParaRPr lang="en-US" sz="2800" dirty="0"/>
          </a:p>
        </p:txBody>
      </p:sp>
      <p:sp>
        <p:nvSpPr>
          <p:cNvPr id="18" name="Text 13"/>
          <p:cNvSpPr/>
          <p:nvPr/>
        </p:nvSpPr>
        <p:spPr>
          <a:xfrm>
            <a:off x="1872972" y="53988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Master</a:t>
            </a:r>
            <a:endParaRPr lang="en-US" sz="2200" dirty="0"/>
          </a:p>
        </p:txBody>
      </p:sp>
      <p:sp>
        <p:nvSpPr>
          <p:cNvPr id="19" name="Text 14"/>
          <p:cNvSpPr/>
          <p:nvPr/>
        </p:nvSpPr>
        <p:spPr>
          <a:xfrm>
            <a:off x="837724" y="5894427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$1800 /year </a:t>
            </a:r>
            <a:endParaRPr lang="en-US" sz="1850" dirty="0"/>
          </a:p>
        </p:txBody>
      </p:sp>
      <p:sp>
        <p:nvSpPr>
          <p:cNvPr id="20" name="Text 15"/>
          <p:cNvSpPr/>
          <p:nvPr/>
        </p:nvSpPr>
        <p:spPr>
          <a:xfrm>
            <a:off x="837724" y="6361152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Language of Instruction: Ukrainian</a:t>
            </a:r>
            <a:endParaRPr lang="en-US" sz="185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131" y="2368748"/>
            <a:ext cx="4534138" cy="453413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013966" y="5534025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FFFFFD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4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26833" y="364331"/>
            <a:ext cx="6490216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Language training for foreigners and n0n-residents is:</a:t>
            </a:r>
            <a:endParaRPr lang="en-US" sz="1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58" y="998696"/>
            <a:ext cx="932855" cy="11194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65709" y="1185267"/>
            <a:ext cx="6625233" cy="596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Intensive courses of the Ukrainian language from level А1 to level В1 during one educational year</a:t>
            </a:r>
            <a:r>
              <a:rPr lang="uk-UA" sz="14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.</a:t>
            </a:r>
            <a:endParaRPr lang="en-US" sz="14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58" y="2118122"/>
            <a:ext cx="932855" cy="111942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865709" y="2304693"/>
            <a:ext cx="6910301" cy="596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Immersion in the language environment. Live communication as a language learning method. Practice with native speakers and cultural exchange.</a:t>
            </a:r>
            <a:r>
              <a:rPr lang="uk-UA" sz="14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</a:t>
            </a:r>
            <a:endParaRPr lang="en-US" sz="14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58" y="3237548"/>
            <a:ext cx="932855" cy="111942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865709" y="3424118"/>
            <a:ext cx="6625233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Mastering terminology. Individual classes and consultations.</a:t>
            </a:r>
            <a:r>
              <a:rPr lang="uk-UA" sz="14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  </a:t>
            </a:r>
            <a:endParaRPr lang="en-US" sz="145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58" y="4356973"/>
            <a:ext cx="932855" cy="1119426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865709" y="4543544"/>
            <a:ext cx="6625233" cy="596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Familiarization with the culture of Ukraine, understanding of habits, traditions, behavioral patterns, and communication styles</a:t>
            </a:r>
            <a:r>
              <a:rPr lang="uk-UA" sz="14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.</a:t>
            </a:r>
            <a:endParaRPr lang="en-US" sz="1450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058" y="5476399"/>
            <a:ext cx="932855" cy="1119426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865709" y="5662970"/>
            <a:ext cx="6625233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Smooth integration into the cultural and educational environment.</a:t>
            </a:r>
            <a:endParaRPr lang="en-US" sz="1450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058" y="6595824"/>
            <a:ext cx="932855" cy="1119426"/>
          </a:xfrm>
          <a:prstGeom prst="rect">
            <a:avLst/>
          </a:prstGeom>
        </p:spPr>
      </p:pic>
      <p:sp>
        <p:nvSpPr>
          <p:cNvPr id="15" name="Text 6"/>
          <p:cNvSpPr/>
          <p:nvPr/>
        </p:nvSpPr>
        <p:spPr>
          <a:xfrm>
            <a:off x="1865709" y="6782395"/>
            <a:ext cx="6625233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Rapid and high-quality integration into the student community and daily life.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41078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Life of a foreign  student in Ukraine</a:t>
            </a:r>
            <a:endParaRPr 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4537" y="1192173"/>
            <a:ext cx="13838901" cy="460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Being an international student at the Academy is about more than just studying — it's about living to the full. Every day is a new experience filled with interesting people, events, challenges, and the joy of discovery. Together, we build our student life — active, vibrant, and unforgettable.</a:t>
            </a:r>
            <a:r>
              <a:rPr lang="uk-UA" sz="145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endParaRPr lang="en-US" sz="1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2" y="2001322"/>
            <a:ext cx="3521273" cy="156674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273" y="2001322"/>
            <a:ext cx="2824043" cy="156674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734" y="2001322"/>
            <a:ext cx="3521273" cy="1566743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4426" y="2001322"/>
            <a:ext cx="3521273" cy="156674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82" y="3672483"/>
            <a:ext cx="3488769" cy="1566743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769" y="3672483"/>
            <a:ext cx="2094428" cy="1566743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615" y="3672483"/>
            <a:ext cx="711756" cy="1566743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2789" y="3672483"/>
            <a:ext cx="2791658" cy="1566743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8865" y="3672483"/>
            <a:ext cx="2094428" cy="1566743"/>
          </a:xfrm>
          <a:prstGeom prst="rect">
            <a:avLst/>
          </a:prstGeom>
        </p:spPr>
      </p:pic>
      <p:pic>
        <p:nvPicPr>
          <p:cNvPr id="1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67711" y="3672483"/>
            <a:ext cx="1181814" cy="1566743"/>
          </a:xfrm>
          <a:prstGeom prst="rect">
            <a:avLst/>
          </a:prstGeom>
        </p:spPr>
      </p:pic>
      <p:pic>
        <p:nvPicPr>
          <p:cNvPr id="13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53943" y="3672483"/>
            <a:ext cx="711756" cy="1566743"/>
          </a:xfrm>
          <a:prstGeom prst="rect">
            <a:avLst/>
          </a:prstGeom>
        </p:spPr>
      </p:pic>
      <p:pic>
        <p:nvPicPr>
          <p:cNvPr id="14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4582" y="5343644"/>
            <a:ext cx="2998351" cy="1566743"/>
          </a:xfrm>
          <a:prstGeom prst="rect">
            <a:avLst/>
          </a:prstGeom>
        </p:spPr>
      </p:pic>
      <p:pic>
        <p:nvPicPr>
          <p:cNvPr id="15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7351" y="5343644"/>
            <a:ext cx="2998351" cy="1566743"/>
          </a:xfrm>
          <a:prstGeom prst="rect">
            <a:avLst/>
          </a:prstGeom>
        </p:spPr>
      </p:pic>
      <p:pic>
        <p:nvPicPr>
          <p:cNvPr id="16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70119" y="5343644"/>
            <a:ext cx="3695581" cy="1566743"/>
          </a:xfrm>
          <a:prstGeom prst="rect">
            <a:avLst/>
          </a:prstGeom>
        </p:spPr>
      </p:pic>
      <p:pic>
        <p:nvPicPr>
          <p:cNvPr id="17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70118" y="5343644"/>
            <a:ext cx="3695581" cy="15667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8835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7328" y="2599253"/>
            <a:ext cx="6150412" cy="443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Key Steps and Application Advice</a:t>
            </a:r>
            <a:endParaRPr lang="en-US" sz="2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28" y="3268385"/>
            <a:ext cx="3393877" cy="60269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77942" y="4097060"/>
            <a:ext cx="3092648" cy="904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Thoroughly review the admission regulations</a:t>
            </a:r>
            <a:r>
              <a:rPr lang="uk-UA" sz="14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   </a:t>
            </a:r>
            <a:endParaRPr lang="en-US" sz="14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204" y="3268385"/>
            <a:ext cx="3393996" cy="60269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071818" y="4097060"/>
            <a:ext cx="3092768" cy="904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Prepare the documents required for an official invitation to study</a:t>
            </a:r>
            <a:endParaRPr lang="en-US" sz="14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268385"/>
            <a:ext cx="3393877" cy="60269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465814" y="4097060"/>
            <a:ext cx="3092648" cy="904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Select a major, mode of study, and entrance examination format</a:t>
            </a:r>
            <a:r>
              <a:rPr lang="uk-UA" sz="14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    </a:t>
            </a:r>
            <a:r>
              <a:rPr lang="en-US" sz="14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</a:t>
            </a:r>
            <a:endParaRPr lang="en-US" sz="145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9077" y="3268385"/>
            <a:ext cx="3393996" cy="602694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0859691" y="4097060"/>
            <a:ext cx="3092768" cy="904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Contact the International Student Office for guidance and support</a:t>
            </a:r>
            <a:endParaRPr lang="en-US" sz="1450" dirty="0"/>
          </a:p>
        </p:txBody>
      </p:sp>
      <p:sp>
        <p:nvSpPr>
          <p:cNvPr id="12" name="Text 5"/>
          <p:cNvSpPr/>
          <p:nvPr/>
        </p:nvSpPr>
        <p:spPr>
          <a:xfrm>
            <a:off x="10859691" y="5091470"/>
            <a:ext cx="3092768" cy="24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13" name="Text 6"/>
          <p:cNvSpPr/>
          <p:nvPr/>
        </p:nvSpPr>
        <p:spPr>
          <a:xfrm>
            <a:off x="10859691" y="5247501"/>
            <a:ext cx="3092768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00" u="sng" dirty="0">
                <a:solidFill>
                  <a:srgbClr val="FFFF00"/>
                </a:solidFill>
                <a:latin typeface="Prata" pitchFamily="34" charset="0"/>
                <a:ea typeface="Prata" pitchFamily="34" charset="-122"/>
                <a:cs typeface="Prata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Student Office</a:t>
            </a:r>
            <a:r>
              <a:rPr lang="uk-UA" sz="1400" u="sng" dirty="0">
                <a:solidFill>
                  <a:srgbClr val="FFFF00"/>
                </a:solidFill>
                <a:latin typeface="Prata" pitchFamily="34" charset="0"/>
                <a:ea typeface="Prata" pitchFamily="34" charset="-122"/>
                <a:cs typeface="Prata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Text 7"/>
          <p:cNvSpPr/>
          <p:nvPr/>
        </p:nvSpPr>
        <p:spPr>
          <a:xfrm>
            <a:off x="2961799" y="6281738"/>
            <a:ext cx="8706803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i="1" u="sng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Our guidance will help you successfully begin your studies in Ukraine.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527328" y="6862167"/>
            <a:ext cx="13575744" cy="24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150" i="1" u="sng" dirty="0">
                <a:solidFill>
                  <a:srgbClr val="FFFFFD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For more detailed information, please visit the Academy's website. </a:t>
            </a:r>
            <a:endParaRPr lang="en-US" sz="1150" dirty="0"/>
          </a:p>
        </p:txBody>
      </p:sp>
      <p:sp>
        <p:nvSpPr>
          <p:cNvPr id="16" name="Text 9"/>
          <p:cNvSpPr/>
          <p:nvPr/>
        </p:nvSpPr>
        <p:spPr>
          <a:xfrm>
            <a:off x="527328" y="7272695"/>
            <a:ext cx="13575744" cy="24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150" u="sng" dirty="0">
                <a:solidFill>
                  <a:srgbClr val="6F84F6"/>
                </a:solidFill>
                <a:latin typeface="Prata" pitchFamily="34" charset="0"/>
              </a:rPr>
              <a:t>Home</a:t>
            </a:r>
            <a:endParaRPr lang="en-US" sz="11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7328" y="5332572"/>
            <a:ext cx="3209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Prata" panose="020B0604020202020204" charset="-52"/>
              </a:rPr>
              <a:t>to international students of NASAA</a:t>
            </a:r>
            <a:endParaRPr lang="ru-RU" sz="1400" dirty="0">
              <a:solidFill>
                <a:srgbClr val="FFFF00"/>
              </a:solidFill>
              <a:latin typeface="Prata" panose="020B060402020202020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70591" y="5271017"/>
            <a:ext cx="3265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Prata" panose="020B0604020202020204" charset="-52"/>
                <a:hlinkClick r:id="rId9"/>
              </a:rPr>
              <a:t>https://apply.studyinukraine.gov.ua/home</a:t>
            </a:r>
            <a:endParaRPr lang="ru-RU" sz="1400" dirty="0">
              <a:solidFill>
                <a:srgbClr val="FFFF00"/>
              </a:solidFill>
              <a:latin typeface="Prata" panose="020B0604020202020204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637</Words>
  <Application>Microsoft Office PowerPoint</Application>
  <PresentationFormat>Довільний</PresentationFormat>
  <Paragraphs>93</Paragraphs>
  <Slides>9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Playfair Display</vt:lpstr>
      <vt:lpstr>Prata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Марина Горюнова</cp:lastModifiedBy>
  <cp:revision>28</cp:revision>
  <dcterms:created xsi:type="dcterms:W3CDTF">2025-06-02T08:22:57Z</dcterms:created>
  <dcterms:modified xsi:type="dcterms:W3CDTF">2026-05-15T14:28:12Z</dcterms:modified>
</cp:coreProperties>
</file>