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D00"/>
    <a:srgbClr val="DFA01E"/>
    <a:srgbClr val="1F4E78"/>
    <a:srgbClr val="FFFFFF"/>
    <a:srgbClr val="E0E0E0"/>
    <a:srgbClr val="C1C1C1"/>
    <a:srgbClr val="88AEDE"/>
    <a:srgbClr val="D2B41C"/>
    <a:srgbClr val="E6CA45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177A60-6219-30A9-67E8-A8E2BD9612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BD159-6DC3-DBD3-1399-47047BF10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092" y="2795741"/>
            <a:ext cx="6248956" cy="2653972"/>
          </a:xfrm>
        </p:spPr>
        <p:txBody>
          <a:bodyPr anchor="ctr" anchorCtr="0">
            <a:normAutofit/>
          </a:bodyPr>
          <a:lstStyle>
            <a:lvl1pPr algn="l">
              <a:defRPr sz="7200" b="1">
                <a:ln w="25400">
                  <a:noFill/>
                </a:ln>
                <a:solidFill>
                  <a:srgbClr val="1F4E7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339896-9BFF-A215-D6E9-01FAE806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91" y="5522555"/>
            <a:ext cx="6248956" cy="702107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rgbClr val="D2B41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EB2B0-D7EE-FAF6-81A8-2C6F145B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0FF6F-9141-8F5C-82FD-39868DF7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6EC03-7DA9-26E3-67A5-5258DFE5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618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CBCDB-E444-31E6-9AC1-53164B62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42EE61-9531-1A01-72E8-626D3C868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FDE65-AC0C-B379-1282-678AFBBD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EEF79-717A-250D-A651-298E8DC7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F6A09-AB48-0D38-3A4A-00E6B611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20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B2F325-825F-E1C4-C3ED-C64766F6A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3BF703-A97A-0B45-4BDD-B41CB75B9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33E86-50E4-AAA7-E25B-C5D079AC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A2EEF-7EDC-A1DC-6818-EED220A2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19AE5-EA8B-E38E-A588-814AFAD3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772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0C6E7-A299-08A9-57E6-48097E08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39144-DB33-C149-6898-58A26F34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BE115-4F0E-055B-3AB8-FF2D8F27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2970D-D609-D722-4603-F2BF87E2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A72F4-64C7-B3C9-ED17-86A8AE43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061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4E950-1169-9065-E89E-3EF1E4B5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031696-A1EC-536A-DEE2-EA6F0205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F10CD-799F-25E4-DB67-CF3D9226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5817B-E670-FC14-C96D-BE3BFC34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295A5-985A-F97E-35CB-9D8B25D7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73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446AB-A0B4-98B4-5057-385D2C4F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C9EE24-CE73-0122-3B53-C335BF817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DAB5C-554E-F8E6-4CD9-AFE899203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DD6-2B60-35B8-326E-29BB38C5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F05A2-3B01-F998-91AD-132B0199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52CBF-EBE8-9CBC-2ACD-5C84BED7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993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77D1-C026-A52F-DD59-726FFBD7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187874-F3C8-35BA-C644-C5D1C6DD2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D38E77-802E-47A6-B406-F1CE1AB3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63C5F1-E7A1-3887-A0E9-7EFFE9CB4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F8A5BB-E658-8385-2156-F498F09D7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945E2B-C41F-5F10-5BD7-4A176D41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C22806-B7B9-5540-FF11-EB1639F1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033445-C3BF-624A-D6C4-BE39CFA7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318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187BE-878E-E731-44EC-BD1C35DE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AF0A02-679F-29FB-0320-863EE706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F6F18-62AB-D132-CA29-E4358E8D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04D3F-5405-54B4-D132-125F2BC7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327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5FE8C7-2CF6-F415-185C-5E7C78D3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911AEB-B2B5-3F0F-2C9E-69BDBDA6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9E78E7-55B8-BB16-2965-BA4DD3FA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5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C6459-CF7D-86DD-85AA-4999A1B2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DD640-D5CC-A6EB-F36E-E3CC29CD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13F78B-5171-EDD8-8B86-FC6B95EF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F84D2-538E-39A1-BD0E-EC525BD9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D96CF7-3871-19CF-92F0-59736B9F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57B2FC-7B1F-5D73-C8ED-82356225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731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07F93-0B87-959A-C7C8-A36AC11C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2168AD-EE4D-175B-E2C9-BB86CB4B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B13390-3C32-FC16-1B96-7F9C8902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ECEB23-70AC-C412-9984-8B72A1DD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A0575E-ABC9-82A4-70CE-EE86ACD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5B6F4-7AEA-C599-51F3-C9E9B74B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64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555E29-01B7-807F-FE7B-E7A01266A6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223B4-6467-ADEB-C436-9FE4AEBE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5" y="392835"/>
            <a:ext cx="10515600" cy="51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08A9-0BF0-2439-5D75-67CDB245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78A36-64E4-4699-C667-8333A49DC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9080-DFB1-441D-A819-FA70432B1F20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FAA65-AB1A-7A66-49C4-08C255C6E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B8856-CB31-2CA5-6597-468CAA0EB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3E06-9B0A-4EFF-8204-3446DC63D5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046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4E7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F372D-291F-E089-96D6-6047EFDC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7078"/>
            <a:ext cx="6219415" cy="3883844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/>
                <a:ea typeface="Times New Roman"/>
                <a:cs typeface="Times New Roman"/>
                <a:sym typeface="Times New Roman"/>
              </a:rPr>
              <a:t>Результати анонімного анкетування щодо дотримання принципів академічної доброчесності здобувачами вищої освіти </a:t>
            </a:r>
            <a:br>
              <a:rPr lang="uk-UA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600" dirty="0">
                <a:latin typeface="Times New Roman"/>
                <a:ea typeface="Times New Roman"/>
                <a:cs typeface="Times New Roman"/>
                <a:sym typeface="Times New Roman"/>
              </a:rPr>
              <a:t>Національної академії статистики, обліку та аудиту </a:t>
            </a:r>
            <a:br>
              <a:rPr lang="uk-UA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6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br>
              <a:rPr lang="uk-UA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рік</a:t>
            </a:r>
            <a:endParaRPr lang="ru-UA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AF4A9-BCBD-49FC-B6C6-029355F2DACC}"/>
              </a:ext>
            </a:extLst>
          </p:cNvPr>
          <p:cNvSpPr txBox="1"/>
          <p:nvPr/>
        </p:nvSpPr>
        <p:spPr>
          <a:xfrm>
            <a:off x="1" y="817496"/>
            <a:ext cx="1219199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8, яке звучало так: «Чи знаєте Ви, які види академічної не доброчесності є порушенням?»,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D9B34C-49C7-45A9-B7D5-3DFA7BF05D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27920" r="14664" b="7864"/>
          <a:stretch/>
        </p:blipFill>
        <p:spPr bwMode="auto">
          <a:xfrm>
            <a:off x="2301711" y="2392444"/>
            <a:ext cx="7588577" cy="3188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64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3DD637-F248-4DE7-8CB7-B3A9C7CF7A72}"/>
              </a:ext>
            </a:extLst>
          </p:cNvPr>
          <p:cNvSpPr txBox="1"/>
          <p:nvPr/>
        </p:nvSpPr>
        <p:spPr>
          <a:xfrm>
            <a:off x="0" y="930619"/>
            <a:ext cx="1219200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9, яке звучало так: «Які форми порушення академічної доброчесності Вам відомі? (оберіть всі відповідні варіанти)», результати представлені нижче: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0346F-D564-4E6E-B342-0600DF4F7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31919" r="1676" b="1718"/>
          <a:stretch/>
        </p:blipFill>
        <p:spPr>
          <a:xfrm>
            <a:off x="1291472" y="2189040"/>
            <a:ext cx="8502977" cy="39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8F852-0064-46AF-B66E-2C5163840691}"/>
              </a:ext>
            </a:extLst>
          </p:cNvPr>
          <p:cNvSpPr txBox="1"/>
          <p:nvPr/>
        </p:nvSpPr>
        <p:spPr>
          <a:xfrm>
            <a:off x="0" y="996607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10, яке звучало так: «Чи порушували Ви академічну доброчесність під час навчання?»,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FEE37C-526F-4156-9203-29D300E0DA0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24569" r="4203" b="8701"/>
          <a:stretch/>
        </p:blipFill>
        <p:spPr bwMode="auto">
          <a:xfrm>
            <a:off x="2443114" y="2367580"/>
            <a:ext cx="7305772" cy="2864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56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C63451-40A6-4176-8AEB-87ECD94A53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60" r="19247" b="8549"/>
          <a:stretch/>
        </p:blipFill>
        <p:spPr bwMode="auto">
          <a:xfrm>
            <a:off x="2928594" y="2496336"/>
            <a:ext cx="6334812" cy="2820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15ECD-552E-4654-918E-CB6DFF384766}"/>
              </a:ext>
            </a:extLst>
          </p:cNvPr>
          <p:cNvSpPr txBox="1"/>
          <p:nvPr/>
        </p:nvSpPr>
        <p:spPr>
          <a:xfrm>
            <a:off x="0" y="1043741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11, яке звучало так: «Наскільки важливим для Вас є дотримання принципів академічної доброчесності у навчанні?», було отримано такі відповіді:</a:t>
            </a:r>
          </a:p>
        </p:txBody>
      </p:sp>
    </p:spTree>
    <p:extLst>
      <p:ext uri="{BB962C8B-B14F-4D97-AF65-F5344CB8AC3E}">
        <p14:creationId xmlns:p14="http://schemas.microsoft.com/office/powerpoint/2010/main" val="9993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362E7-5115-47CA-80CC-75851707D0C2}"/>
              </a:ext>
            </a:extLst>
          </p:cNvPr>
          <p:cNvSpPr txBox="1"/>
          <p:nvPr/>
        </p:nvSpPr>
        <p:spPr>
          <a:xfrm>
            <a:off x="0" y="732656"/>
            <a:ext cx="12192000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12, яке звучало так: «Чи вважаєте Ви, що порушення академічної доброчесності впливають на якість освіти?»,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CE244-0432-4190-8A36-CB93029148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27083" r="13958" b="7306"/>
          <a:stretch/>
        </p:blipFill>
        <p:spPr bwMode="auto">
          <a:xfrm>
            <a:off x="2641076" y="2156578"/>
            <a:ext cx="6909847" cy="3047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190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1FE78E-1203-4603-AE27-65DC7F693906}"/>
              </a:ext>
            </a:extLst>
          </p:cNvPr>
          <p:cNvSpPr txBox="1"/>
          <p:nvPr/>
        </p:nvSpPr>
        <p:spPr>
          <a:xfrm>
            <a:off x="0" y="867279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13, яке звучало так: «Що, на Вашу думку, мотивує студентів порушувати академічну доброчесність? (оберіть всі відповідні варіанти)», результати представлені нижче: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84DFC4-05FC-4E2D-AC39-0AE3DA3F1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29553" r="5617" b="12647"/>
          <a:stretch/>
        </p:blipFill>
        <p:spPr>
          <a:xfrm>
            <a:off x="1979628" y="2224726"/>
            <a:ext cx="7927944" cy="35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2FED73-1FAE-453E-B76E-F49F0A63393E}"/>
              </a:ext>
            </a:extLst>
          </p:cNvPr>
          <p:cNvSpPr txBox="1"/>
          <p:nvPr/>
        </p:nvSpPr>
        <p:spPr>
          <a:xfrm>
            <a:off x="0" y="902338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14, яке звучало так: «Як Ви оцінюєте рівень інформування про політику академічної доброчесності в Академії?»,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AFB29-37DF-4292-AF59-4E6140A11A4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2487" r="9144" b="5168"/>
          <a:stretch/>
        </p:blipFill>
        <p:spPr bwMode="auto">
          <a:xfrm>
            <a:off x="2216870" y="2281287"/>
            <a:ext cx="7758259" cy="3252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298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378A6-6FA5-4E2F-BFE8-0790675665B8}"/>
              </a:ext>
            </a:extLst>
          </p:cNvPr>
          <p:cNvSpPr txBox="1"/>
          <p:nvPr/>
        </p:nvSpPr>
        <p:spPr>
          <a:xfrm>
            <a:off x="0" y="704376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15, яке звучало так: «Чи надається Вам достатньо інформації про наслідки порушення академічної доброчесності?»,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09FAA7-9D56-4A70-B467-D74E2DBBB65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31347" r="6083" b="6218"/>
          <a:stretch/>
        </p:blipFill>
        <p:spPr bwMode="auto">
          <a:xfrm>
            <a:off x="2386552" y="2312827"/>
            <a:ext cx="7418895" cy="3003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27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8E19FA-4149-4981-85D7-96AD2C63AB6A}"/>
              </a:ext>
            </a:extLst>
          </p:cNvPr>
          <p:cNvSpPr txBox="1"/>
          <p:nvPr/>
        </p:nvSpPr>
        <p:spPr>
          <a:xfrm>
            <a:off x="0" y="782437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16, яке звучало так: «Чи перевіряють викладачі ваші реферати, курсові роботи, звіти з практик та інші види навчальних і наукових робіт на виявлення академічного плагіату?», було отримано такі відповіді: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15753C-3727-4BB1-BD2E-FC92DF5853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94" y="2431875"/>
            <a:ext cx="6042581" cy="3403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67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9FD4D6-4F2C-45BA-B2F6-5B842B307C46}"/>
              </a:ext>
            </a:extLst>
          </p:cNvPr>
          <p:cNvSpPr txBox="1"/>
          <p:nvPr/>
        </p:nvSpPr>
        <p:spPr>
          <a:xfrm>
            <a:off x="0" y="817497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17, яке звучало так: «Як Ви ставитеся до покарань за порушення академічної доброчесності?»,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2C7427-23E6-454A-A9D8-16FEED7A35B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26803" r="6435" b="8702"/>
          <a:stretch/>
        </p:blipFill>
        <p:spPr bwMode="auto">
          <a:xfrm>
            <a:off x="2950589" y="2375555"/>
            <a:ext cx="7286919" cy="3044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883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E6D61-DF4B-43E9-9E1D-B618CB613973}"/>
              </a:ext>
            </a:extLst>
          </p:cNvPr>
          <p:cNvSpPr txBox="1"/>
          <p:nvPr/>
        </p:nvSpPr>
        <p:spPr>
          <a:xfrm>
            <a:off x="0" y="701479"/>
            <a:ext cx="12192000" cy="572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дослідження рівня обізнаності здобувачів вищої освіти з питаннями академічної доброчесності, а також визначення їхнього ставлення до дотримання відповідних принципів у навчальному процесі, у Національній академії статистики, обліку та аудиту було проведено опитування здобувачів вищої освіти щодо академічної доброчесності.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Анкетування було спрямоване на виявлення рівня розуміння студентами основних засад академічної доброчесності, оцінку ступеня їх дотримання в освітньому середовищі академії, а також визначення напрямів удосконалення внутрішньої політики забезпечення академічної доброчесності.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 були повністю анонімними, що передбачало відсутність збору персональних даних або будь-якої інформації, яка могла б ідентифікувати респондентів. Такий підхід забезпечив об’єктивність результатів дослідження, сприяв відвертості відповідей і дозволив отримати більш достовірну інформацію щодо реального стану дотримання принципів академічної доброчесності.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Усього в опитуванні взяли участь 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648 здобувачів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вищої освіти різних курсів і спеціальностей. Отримані результати стануть підґрунтям для подальшого удосконалення системи формування культури академічної доброчесності в академії, сприятимуть розвитку прозорого, етичного та відповідального освітнього середовища.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5DE616-5209-43D0-850A-FE7D0B0DA9FC}"/>
              </a:ext>
            </a:extLst>
          </p:cNvPr>
          <p:cNvSpPr txBox="1"/>
          <p:nvPr/>
        </p:nvSpPr>
        <p:spPr>
          <a:xfrm>
            <a:off x="0" y="707023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18, яке звучало так: «Чи стикалися Ви коли-небудь із ситуаціями, коли інші студенти порушували принципи академічної доброчесності?», було отримано такі відповіді: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934B72-5AD7-401D-97F0-0691B4089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31340" r="24127" b="15876"/>
          <a:stretch/>
        </p:blipFill>
        <p:spPr>
          <a:xfrm>
            <a:off x="2711777" y="2460396"/>
            <a:ext cx="6768445" cy="36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759372-C49B-43FB-8AA6-1F2C0F4E071B}"/>
              </a:ext>
            </a:extLst>
          </p:cNvPr>
          <p:cNvSpPr txBox="1"/>
          <p:nvPr/>
        </p:nvSpPr>
        <p:spPr>
          <a:xfrm>
            <a:off x="0" y="933265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19, яке звучало так: «Чи стикалися Ви з тиском чи спокусою порушити академічну доброчесність (наприклад, списати на іспиті)?»,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521E5-80C8-4848-A45D-5726604A7ED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30828" r="21010" b="8550"/>
          <a:stretch/>
        </p:blipFill>
        <p:spPr bwMode="auto">
          <a:xfrm>
            <a:off x="2782479" y="2537460"/>
            <a:ext cx="6627042" cy="3137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953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BF40A7-1E48-4F51-AA00-C7E66BD73CEE}"/>
              </a:ext>
            </a:extLst>
          </p:cNvPr>
          <p:cNvSpPr txBox="1"/>
          <p:nvPr/>
        </p:nvSpPr>
        <p:spPr>
          <a:xfrm>
            <a:off x="0" y="782438"/>
            <a:ext cx="1219200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20, яке звучало так: «Чи бажаєте ви отримувати додаткову інформацію або брати участь у заходах, спрямованих на підвищення рівня академічної доброчесності?»,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1BBF3C-AEA9-4E90-9058-4885BEC20F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28497" r="28064" b="9068"/>
          <a:stretch/>
        </p:blipFill>
        <p:spPr bwMode="auto">
          <a:xfrm>
            <a:off x="3079423" y="2407095"/>
            <a:ext cx="6033153" cy="2796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60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F4A3F-B89A-4E6D-9822-67630987A92A}"/>
              </a:ext>
            </a:extLst>
          </p:cNvPr>
          <p:cNvSpPr txBox="1"/>
          <p:nvPr/>
        </p:nvSpPr>
        <p:spPr>
          <a:xfrm>
            <a:off x="0" y="937398"/>
            <a:ext cx="12191999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перше запитання, яке звучало: «Ваш курс навчання», респонденти відповіли таким чином: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39EE5C-7583-4ACD-AE94-2E397AB4E57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2894" r="22774" b="9819"/>
          <a:stretch/>
        </p:blipFill>
        <p:spPr bwMode="auto">
          <a:xfrm>
            <a:off x="2818615" y="2190277"/>
            <a:ext cx="7013542" cy="3446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183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76E1B-8033-4CD3-B075-10C93A45015D}"/>
              </a:ext>
            </a:extLst>
          </p:cNvPr>
          <p:cNvSpPr txBox="1"/>
          <p:nvPr/>
        </p:nvSpPr>
        <p:spPr>
          <a:xfrm>
            <a:off x="0" y="965679"/>
            <a:ext cx="1219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друге запитання, яке звучало: «Вкажіть Вашу спеціальність», респонденти відповіли таким чином: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80C3F-4A57-4B9D-81C7-962A7577FF1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 t="24012" r="3379" b="8422"/>
          <a:stretch/>
        </p:blipFill>
        <p:spPr bwMode="auto">
          <a:xfrm>
            <a:off x="1743959" y="2205872"/>
            <a:ext cx="9323109" cy="3563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69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508A9-3DD3-43E3-880A-DCAF3780A2DF}"/>
              </a:ext>
            </a:extLst>
          </p:cNvPr>
          <p:cNvSpPr txBox="1"/>
          <p:nvPr/>
        </p:nvSpPr>
        <p:spPr>
          <a:xfrm>
            <a:off x="0" y="937397"/>
            <a:ext cx="1219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третє запитання, яке звучало: «Ваша форма навчання», респонденти відповіли таким чином: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1672D-65B1-4242-AF35-1F3007E989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25128" r="27476" b="7585"/>
          <a:stretch/>
        </p:blipFill>
        <p:spPr bwMode="auto">
          <a:xfrm>
            <a:off x="2353559" y="2139885"/>
            <a:ext cx="7484882" cy="3535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3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62A866-377C-447B-AF8B-CA18641DE48E}"/>
              </a:ext>
            </a:extLst>
          </p:cNvPr>
          <p:cNvSpPr txBox="1"/>
          <p:nvPr/>
        </p:nvSpPr>
        <p:spPr>
          <a:xfrm>
            <a:off x="0" y="958899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четверте запитання, яке звучало: «Де Ви дізналися про академічну доброчесність?», респонденти відповіли таким чином: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30B516-ECE3-4282-B7B4-9775246F9B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27083" r="5730" b="7864"/>
          <a:stretch/>
        </p:blipFill>
        <p:spPr bwMode="auto">
          <a:xfrm>
            <a:off x="2055829" y="2541270"/>
            <a:ext cx="8080342" cy="3357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978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BE2085-7C7E-456A-9BD9-4C8238E85805}"/>
              </a:ext>
            </a:extLst>
          </p:cNvPr>
          <p:cNvSpPr txBox="1"/>
          <p:nvPr/>
        </p:nvSpPr>
        <p:spPr>
          <a:xfrm>
            <a:off x="0" y="883485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5, яке звучало так: «Чи ознайомлені ви зі ст. 42 «Академічна доброчесність» Закону України «Про освіту»?»,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63C2F-656E-4C63-84FF-AB82264E8C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27082" r="29474" b="6190"/>
          <a:stretch/>
        </p:blipFill>
        <p:spPr bwMode="auto">
          <a:xfrm>
            <a:off x="2697637" y="2424141"/>
            <a:ext cx="6796726" cy="3307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667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D054-78E8-4EA0-8207-AE9E5D36CC80}"/>
              </a:ext>
            </a:extLst>
          </p:cNvPr>
          <p:cNvSpPr txBox="1"/>
          <p:nvPr/>
        </p:nvSpPr>
        <p:spPr>
          <a:xfrm>
            <a:off x="0" y="923839"/>
            <a:ext cx="12192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6, яке звучало так: «Чи знайомі ви з нормативно-правовими документами Академії, які регламентують питання академічної доброчесності?»,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818ACB-7A45-4421-BF05-1877E2FDC35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1088" r="5377" b="9586"/>
          <a:stretch/>
        </p:blipFill>
        <p:spPr bwMode="auto">
          <a:xfrm>
            <a:off x="1981200" y="2462241"/>
            <a:ext cx="8229600" cy="3203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58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D84DC1-3B15-4413-AE39-89880010205E}"/>
              </a:ext>
            </a:extLst>
          </p:cNvPr>
          <p:cNvSpPr txBox="1"/>
          <p:nvPr/>
        </p:nvSpPr>
        <p:spPr>
          <a:xfrm>
            <a:off x="0" y="985102"/>
            <a:ext cx="121920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indent="449580" algn="ctr">
              <a:lnSpc>
                <a:spcPct val="107000"/>
              </a:lnSpc>
              <a:spcAft>
                <a:spcPts val="800"/>
              </a:spcAft>
              <a:defRPr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На запитання 7, яке звучало так: «Чи володієте ви інформацією про програмні продукти, які можна застосовувати для виявлення академічного плагіату?», було отримано такі відповіді: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9B7DCB-B335-4B2C-A243-D85C7DB9041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29534" r="28064" b="8291"/>
          <a:stretch/>
        </p:blipFill>
        <p:spPr bwMode="auto">
          <a:xfrm>
            <a:off x="2796618" y="2712562"/>
            <a:ext cx="6598763" cy="3358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870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711</Words>
  <Application>Microsoft Office PowerPoint</Application>
  <PresentationFormat>Широкий екран</PresentationFormat>
  <Paragraphs>25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Результати анонімного анкетування щодо дотримання принципів академічної доброчесності здобувачами вищої освіти  Національної академії статистики, обліку та аудиту                       2025 рік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Лілія Шатило</cp:lastModifiedBy>
  <cp:revision>47</cp:revision>
  <dcterms:created xsi:type="dcterms:W3CDTF">2023-02-12T16:42:48Z</dcterms:created>
  <dcterms:modified xsi:type="dcterms:W3CDTF">2025-11-18T11:30:55Z</dcterms:modified>
</cp:coreProperties>
</file>