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6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700"/>
    <a:srgbClr val="01356E"/>
    <a:srgbClr val="017AB1"/>
    <a:srgbClr val="0025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51"/>
  </p:normalViewPr>
  <p:slideViewPr>
    <p:cSldViewPr snapToGrid="0">
      <p:cViewPr varScale="1">
        <p:scale>
          <a:sx n="92" d="100"/>
          <a:sy n="92" d="100"/>
        </p:scale>
        <p:origin x="307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616643D-B857-CC32-2AF3-29D04073F7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54CAF7-2868-5A0F-4C66-954902D754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3476" y="709778"/>
            <a:ext cx="6905296" cy="2387600"/>
          </a:xfrm>
        </p:spPr>
        <p:txBody>
          <a:bodyPr anchor="ctr" anchorCtr="0">
            <a:normAutofit/>
          </a:bodyPr>
          <a:lstStyle>
            <a:lvl1pPr algn="l">
              <a:defRPr sz="7200" b="1">
                <a:solidFill>
                  <a:srgbClr val="01356E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ru-UA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6D8C745-8AAA-AE20-B150-F6CEACC4F3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3476" y="3181025"/>
            <a:ext cx="6905296" cy="633631"/>
          </a:xfrm>
        </p:spPr>
        <p:txBody>
          <a:bodyPr anchor="ctr" anchorCtr="0"/>
          <a:lstStyle>
            <a:lvl1pPr marL="0" indent="0" algn="l">
              <a:buNone/>
              <a:defRPr sz="2400" b="1">
                <a:solidFill>
                  <a:srgbClr val="FF97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  <a:endParaRPr lang="ru-UA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E18F3B1-F809-EF44-BDB4-554F530A8E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06E00-6847-4096-B2C5-6C72E6617FCF}" type="datetimeFigureOut">
              <a:rPr lang="ru-UA" smtClean="0"/>
              <a:t>09/05/2025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7511A55-F99D-253E-E3F9-081DC519D5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51454F8-900D-3C13-59F2-3CEEB1A112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5B736-9AEC-478E-A0D8-80CC22E42314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955374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E2B4A4-5AC4-0E30-C637-CAE9160290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9DEF14F-CE0F-3A44-C071-CE0C585026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BB25DE6-28E0-EA73-4A04-2D0C10C736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06E00-6847-4096-B2C5-6C72E6617FCF}" type="datetimeFigureOut">
              <a:rPr lang="ru-UA" smtClean="0"/>
              <a:t>09/05/2025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E21FF1C-C01F-ED37-0A7F-9C0F730AA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FEFB8D2-9247-2BE5-9167-0C32C6D497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5B736-9AEC-478E-A0D8-80CC22E42314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379437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48B1471-0632-9A00-C907-0E04604B188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02B0E64-F93C-BDFF-06C3-39CF463132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D2C793-1CAC-4C16-9941-B16349739E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06E00-6847-4096-B2C5-6C72E6617FCF}" type="datetimeFigureOut">
              <a:rPr lang="ru-UA" smtClean="0"/>
              <a:t>09/05/2025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FD2C779-C433-036D-EF2F-9F32A6FF0A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C68981A-3797-4BCE-6533-762C623DB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5B736-9AEC-478E-A0D8-80CC22E42314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8496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E7BA61-4CD6-88C4-FC88-860EE1B1FA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CAD7C56-2278-BE1A-0CBE-E42622BD86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3E936F9-5753-C4CE-1F33-6301D5B87A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06E00-6847-4096-B2C5-6C72E6617FCF}" type="datetimeFigureOut">
              <a:rPr lang="ru-UA" smtClean="0"/>
              <a:t>09/05/2025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8A88A48-C28B-132F-141B-3FFB33DF6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D03C738-5A8D-213A-CE69-047495756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5B736-9AEC-478E-A0D8-80CC22E42314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374861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F9DC88-FECA-4737-B045-922AF6094A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F82651E-5A66-8741-E148-6C09DA0AF4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16778F7-1AD6-73B8-F502-A13D4195EA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06E00-6847-4096-B2C5-6C72E6617FCF}" type="datetimeFigureOut">
              <a:rPr lang="ru-UA" smtClean="0"/>
              <a:t>09/05/2025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72BA2AE-4AFE-D100-4002-44693834A3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457450F-2B7A-6F4F-03B4-6D66CFC86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5B736-9AEC-478E-A0D8-80CC22E42314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435673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C369E2-D4C9-09EE-3179-1EDF11F01F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4BA5B4B-B4EF-1412-618C-2CEFAC06DC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18C6D4D-26CD-D016-6735-8CB7A12BA5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B7F6E24-1A67-A0C7-D734-856CCE6EC1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06E00-6847-4096-B2C5-6C72E6617FCF}" type="datetimeFigureOut">
              <a:rPr lang="ru-UA" smtClean="0"/>
              <a:t>09/05/2025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E09522E-8B88-C29E-4E28-CB0B0D8239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7E75255-5BBE-4959-DC21-1A1C5E7EC8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5B736-9AEC-478E-A0D8-80CC22E42314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77554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FDE7AB-B9E7-1591-4E52-43804B27C1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C6F4C50-D030-0028-DE8F-D604AFDF75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A0FD34D-412A-6975-824A-B7A314244B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0E70C22-74CC-F544-91B8-8B2C479719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E7A6C30-3828-E0B9-2E37-C9E1572C5BA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70F5196-2822-DD56-18DC-8248D1C255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06E00-6847-4096-B2C5-6C72E6617FCF}" type="datetimeFigureOut">
              <a:rPr lang="ru-UA" smtClean="0"/>
              <a:t>09/05/2025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951245F-F80E-8927-B038-E987141155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D3AD03C-CEFF-DDF3-9487-F2FE46EE7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5B736-9AEC-478E-A0D8-80CC22E42314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45858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6B69D1-5093-FAEB-D9CF-C848E890B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2CF1728-818D-4D9E-3A06-FDBB40F0FC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06E00-6847-4096-B2C5-6C72E6617FCF}" type="datetimeFigureOut">
              <a:rPr lang="ru-UA" smtClean="0"/>
              <a:t>09/05/2025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0715AEA-40FB-44BC-559F-B1EE51E858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4FB408B-BAE7-ED47-EBB9-3C41002DD7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5B736-9AEC-478E-A0D8-80CC22E42314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714189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DF248EF-8D81-2535-D6D6-63995A342D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06E00-6847-4096-B2C5-6C72E6617FCF}" type="datetimeFigureOut">
              <a:rPr lang="ru-UA" smtClean="0"/>
              <a:t>09/05/2025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8146808-DBC2-356D-7861-E61A52F449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B8A6F89-CDDF-3606-D0B8-335392576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5B736-9AEC-478E-A0D8-80CC22E42314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09982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24DC32-852B-CEA5-AF3C-4A34D4A0A0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2C31480-B1EA-01E9-98EE-0774D2680F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738CAFD-D139-80A0-1093-0CD67EF1DD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C09F9E9-B7F7-8F4C-35F8-ABD6FC01AD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06E00-6847-4096-B2C5-6C72E6617FCF}" type="datetimeFigureOut">
              <a:rPr lang="ru-UA" smtClean="0"/>
              <a:t>09/05/2025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12C9DF3-1EC1-651E-D2CB-5A13F40949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7B6A87A-0CB9-4EBB-FBA5-648A12339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5B736-9AEC-478E-A0D8-80CC22E42314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39860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7FD879-2B86-9902-9839-358E05ED3E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300DD4B-2DEF-0E0A-1E35-E5C626522CE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224F6B4-68F8-63F6-E083-3BDBF5EF55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AC0B2F5-CBAC-4A4B-7092-E38475C454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06E00-6847-4096-B2C5-6C72E6617FCF}" type="datetimeFigureOut">
              <a:rPr lang="ru-UA" smtClean="0"/>
              <a:t>09/05/2025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9420319-ABC2-8B14-9875-BAE030D07D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305A1AB-9588-91E3-479E-58A8E7423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5B736-9AEC-478E-A0D8-80CC22E42314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7846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F41967C-C01E-582E-80B9-97A6A37BFFF5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EE6F81-229A-39DF-3CC6-95493F679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109" y="415636"/>
            <a:ext cx="10515600" cy="5308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  <a:endParaRPr lang="ru-UA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2956123-50FF-4E85-CA13-82FB65E43B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7F8780E-5B7E-873C-798C-083F66A1BE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906E00-6847-4096-B2C5-6C72E6617FCF}" type="datetimeFigureOut">
              <a:rPr lang="ru-UA" smtClean="0"/>
              <a:t>09/05/2025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CF16A3C-4F4A-1767-7A73-0B6063E37D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D6FB7F3-C18A-A351-8871-F73F1F8946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B5B736-9AEC-478E-A0D8-80CC22E42314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56983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255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52EDD23-D9E0-4077-B617-D466981E7685}"/>
              </a:ext>
            </a:extLst>
          </p:cNvPr>
          <p:cNvSpPr txBox="1"/>
          <p:nvPr/>
        </p:nvSpPr>
        <p:spPr>
          <a:xfrm>
            <a:off x="150829" y="1178598"/>
            <a:ext cx="12041171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Результати анонімного анкетування здобувачів вищої освіти щодо попередження корупції в Національній академії статистики, обліку та аудиту</a:t>
            </a:r>
          </a:p>
          <a:p>
            <a:pPr algn="ctr"/>
            <a:r>
              <a:rPr lang="uk-UA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2024-2025н.р.</a:t>
            </a:r>
          </a:p>
        </p:txBody>
      </p:sp>
    </p:spTree>
    <p:extLst>
      <p:ext uri="{BB962C8B-B14F-4D97-AF65-F5344CB8AC3E}">
        <p14:creationId xmlns:p14="http://schemas.microsoft.com/office/powerpoint/2010/main" val="16278659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E2F0443-52C7-482A-BD8A-2713A5913FC4}"/>
              </a:ext>
            </a:extLst>
          </p:cNvPr>
          <p:cNvSpPr txBox="1"/>
          <p:nvPr/>
        </p:nvSpPr>
        <p:spPr>
          <a:xfrm>
            <a:off x="1" y="242442"/>
            <a:ext cx="1219199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 пропонували Вам за певну винагороду успішне складання сесії або отримання потрібної оцінки?</a:t>
            </a:r>
          </a:p>
        </p:txBody>
      </p:sp>
      <p:pic>
        <p:nvPicPr>
          <p:cNvPr id="4" name="Google Shape;193;p24" descr="Діаграма відповідей у Формах. Назва запитання: Чи надавали Ви неправомірну вигоду чи подарунки  за складання сесії або отримання потрібної оцінки?&#10;. Кількість відповідей: 159 відповідей." title="Чи надавали Ви неправомірну вигоду чи подарунки  за складання сесії або отримання потрібної оцінки?&#10;">
            <a:extLst>
              <a:ext uri="{FF2B5EF4-FFF2-40B4-BE49-F238E27FC236}">
                <a16:creationId xmlns:a16="http://schemas.microsoft.com/office/drawing/2014/main" id="{94744CED-7776-4310-A704-F4CF4D131CF6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19921" t="32387" r="31360" b="9255"/>
          <a:stretch/>
        </p:blipFill>
        <p:spPr>
          <a:xfrm>
            <a:off x="4659354" y="2202609"/>
            <a:ext cx="5550503" cy="32183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3795081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9C8D997-1C62-4BBE-9136-95CB8495C6D1}"/>
              </a:ext>
            </a:extLst>
          </p:cNvPr>
          <p:cNvSpPr txBox="1"/>
          <p:nvPr/>
        </p:nvSpPr>
        <p:spPr>
          <a:xfrm>
            <a:off x="0" y="233015"/>
            <a:ext cx="12192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" sz="3600" b="1" i="1" dirty="0">
                <a:solidFill>
                  <a:srgbClr val="202124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Чи готові Ви повідомити керівництво  про факти корупції в Академії?</a:t>
            </a:r>
            <a:endParaRPr lang="uk-UA" sz="3600" i="1" dirty="0"/>
          </a:p>
        </p:txBody>
      </p:sp>
      <p:pic>
        <p:nvPicPr>
          <p:cNvPr id="7170" name="Picture 2" descr="Діаграма відповідей у Формах. Назва запитання: Чи готові Ви повідомити керівництво  про факти корупції в Академії?&#10;. Кількість відповідей: 176 відповідей.">
            <a:extLst>
              <a:ext uri="{FF2B5EF4-FFF2-40B4-BE49-F238E27FC236}">
                <a16:creationId xmlns:a16="http://schemas.microsoft.com/office/drawing/2014/main" id="{1AC4C066-402C-4113-86CB-4E7AED4A0D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81" t="29845" r="20283" b="9873"/>
          <a:stretch/>
        </p:blipFill>
        <p:spPr bwMode="auto">
          <a:xfrm>
            <a:off x="3503629" y="2318993"/>
            <a:ext cx="7258639" cy="30919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5696581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10C26DD-C11D-42BA-9E5D-F759DEE8F977}"/>
              </a:ext>
            </a:extLst>
          </p:cNvPr>
          <p:cNvSpPr txBox="1"/>
          <p:nvPr/>
        </p:nvSpPr>
        <p:spPr>
          <a:xfrm>
            <a:off x="91126" y="169930"/>
            <a:ext cx="1200974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" sz="3600" b="1" i="1" dirty="0">
                <a:solidFill>
                  <a:srgbClr val="202124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Чи знаєте Ви, куди звертатися, якщо вам відомо про факт порушення антикорупційного законодавства в Академії?</a:t>
            </a:r>
            <a:endParaRPr lang="uk-UA" sz="3600" i="1" dirty="0"/>
          </a:p>
        </p:txBody>
      </p:sp>
      <p:pic>
        <p:nvPicPr>
          <p:cNvPr id="8194" name="Picture 2" descr="Діаграма відповідей у Формах. Назва запитання: Чи знаєте Ви, куди звертатися, якщо вам відомо про факт порушення антикорупційного законодавства в Академії?&#10;. Кількість відповідей: 176 відповідей.">
            <a:extLst>
              <a:ext uri="{FF2B5EF4-FFF2-40B4-BE49-F238E27FC236}">
                <a16:creationId xmlns:a16="http://schemas.microsoft.com/office/drawing/2014/main" id="{BB243638-4BF2-4CAD-9A95-90E2B44E56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58" t="32837" r="31263" b="9878"/>
          <a:stretch/>
        </p:blipFill>
        <p:spPr bwMode="auto">
          <a:xfrm>
            <a:off x="4177644" y="2469822"/>
            <a:ext cx="5910607" cy="31674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8979413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A3531BE-5F85-4D68-9A9C-D499F8A36012}"/>
              </a:ext>
            </a:extLst>
          </p:cNvPr>
          <p:cNvSpPr txBox="1"/>
          <p:nvPr/>
        </p:nvSpPr>
        <p:spPr>
          <a:xfrm>
            <a:off x="138259" y="628968"/>
            <a:ext cx="11915481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dirty="0">
                <a:solidFill>
                  <a:srgbClr val="26262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Метою проведення анонімного анкетування здобувачів вищої освіти є виявлення рівня обізнаності студентів щодо питань протидії корупції, визначення їхнього ставлення до проявів корупції у сфері освіти, а також оцінка ефективності існуючих антикорупційних заходів у Національній академії статистики, обліку та аудиту. Анкетування сприяє формуванню прозорого та відповідального освітнього середовища, підвищенню довіри до діяльності академії, а також виявленню можливих шляхів вдосконалення антикорупційної політики.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b="1" i="1" dirty="0">
                <a:solidFill>
                  <a:srgbClr val="26262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Інструментарій дослідження:</a:t>
            </a:r>
            <a:r>
              <a:rPr lang="uk-UA" sz="2800" dirty="0">
                <a:solidFill>
                  <a:srgbClr val="26262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анкета.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dirty="0">
                <a:solidFill>
                  <a:srgbClr val="26262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	</a:t>
            </a:r>
            <a:r>
              <a:rPr lang="uk-UA" sz="2800" b="1" i="1" dirty="0">
                <a:solidFill>
                  <a:srgbClr val="26262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Взяло участь в анкетуванні 542 здобувачі вищої освіти.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dirty="0">
                <a:solidFill>
                  <a:srgbClr val="26262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Узагальнені результати опитування відображені на діаграмах,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dirty="0">
                <a:solidFill>
                  <a:srgbClr val="26262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поданих нижче.</a:t>
            </a:r>
            <a:endParaRPr lang="uk-UA" sz="2800" dirty="0"/>
          </a:p>
        </p:txBody>
      </p:sp>
    </p:spTree>
    <p:extLst>
      <p:ext uri="{BB962C8B-B14F-4D97-AF65-F5344CB8AC3E}">
        <p14:creationId xmlns:p14="http://schemas.microsoft.com/office/powerpoint/2010/main" val="37753843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Діаграма відповідей у Формах. Назва запитання: Курс навчання&#10;. Кількість відповідей: 176 відповідей.">
            <a:extLst>
              <a:ext uri="{FF2B5EF4-FFF2-40B4-BE49-F238E27FC236}">
                <a16:creationId xmlns:a16="http://schemas.microsoft.com/office/drawing/2014/main" id="{38E6E76A-E585-4EBD-BD99-AF409EC04A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14" t="27088" r="22216" b="8587"/>
          <a:stretch/>
        </p:blipFill>
        <p:spPr bwMode="auto">
          <a:xfrm>
            <a:off x="3245178" y="2026763"/>
            <a:ext cx="7494309" cy="32993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913D682-E922-4A40-9020-12617595E7B9}"/>
              </a:ext>
            </a:extLst>
          </p:cNvPr>
          <p:cNvSpPr txBox="1"/>
          <p:nvPr/>
        </p:nvSpPr>
        <p:spPr>
          <a:xfrm>
            <a:off x="3245178" y="663746"/>
            <a:ext cx="60944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" sz="3600" b="1" i="1" dirty="0">
                <a:solidFill>
                  <a:srgbClr val="202124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Курс навчання:</a:t>
            </a:r>
            <a:endParaRPr lang="uk-UA" sz="3600" i="1" dirty="0"/>
          </a:p>
        </p:txBody>
      </p:sp>
    </p:spTree>
    <p:extLst>
      <p:ext uri="{BB962C8B-B14F-4D97-AF65-F5344CB8AC3E}">
        <p14:creationId xmlns:p14="http://schemas.microsoft.com/office/powerpoint/2010/main" val="27039277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2801C57-7825-4985-9F65-0AE7DB69B2A7}"/>
              </a:ext>
            </a:extLst>
          </p:cNvPr>
          <p:cNvSpPr txBox="1"/>
          <p:nvPr/>
        </p:nvSpPr>
        <p:spPr>
          <a:xfrm>
            <a:off x="3358300" y="324380"/>
            <a:ext cx="609442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" sz="2800" b="1" i="1" dirty="0">
                <a:solidFill>
                  <a:srgbClr val="202124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Вкажіть Вашу спеціальність:</a:t>
            </a:r>
            <a:endParaRPr lang="uk-UA" sz="2800" i="1" dirty="0"/>
          </a:p>
        </p:txBody>
      </p:sp>
      <p:pic>
        <p:nvPicPr>
          <p:cNvPr id="2050" name="Picture 2" descr="Діаграма відповідей у Формах. Назва запитання: Вкажіть Вашу спеціальність:&#10;. Кількість відповідей: 176 відповідей.">
            <a:extLst>
              <a:ext uri="{FF2B5EF4-FFF2-40B4-BE49-F238E27FC236}">
                <a16:creationId xmlns:a16="http://schemas.microsoft.com/office/drawing/2014/main" id="{32143739-604C-44DE-B037-5036459708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38" t="25067" r="5284" b="7668"/>
          <a:stretch/>
        </p:blipFill>
        <p:spPr bwMode="auto">
          <a:xfrm>
            <a:off x="2243580" y="1480008"/>
            <a:ext cx="9294486" cy="34502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879879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4291897-BF09-40FA-BF67-369C5CF90590}"/>
              </a:ext>
            </a:extLst>
          </p:cNvPr>
          <p:cNvSpPr txBox="1"/>
          <p:nvPr/>
        </p:nvSpPr>
        <p:spPr>
          <a:xfrm>
            <a:off x="3048786" y="230113"/>
            <a:ext cx="60944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" sz="3600" b="1" i="1" dirty="0">
                <a:solidFill>
                  <a:srgbClr val="202124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Ваша форма навчання:</a:t>
            </a:r>
            <a:endParaRPr lang="uk-UA" sz="3600" i="1" dirty="0"/>
          </a:p>
        </p:txBody>
      </p:sp>
      <p:pic>
        <p:nvPicPr>
          <p:cNvPr id="3074" name="Picture 2" descr="Діаграма відповідей у Формах. Назва запитання: Ваша форма навчання:. Кількість відповідей: 176 відповідей.">
            <a:extLst>
              <a:ext uri="{FF2B5EF4-FFF2-40B4-BE49-F238E27FC236}">
                <a16:creationId xmlns:a16="http://schemas.microsoft.com/office/drawing/2014/main" id="{F9363F87-AA75-4C81-845D-120C45B05A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26" t="26904" r="27552" b="10424"/>
          <a:stretch/>
        </p:blipFill>
        <p:spPr bwMode="auto">
          <a:xfrm>
            <a:off x="3987538" y="1821729"/>
            <a:ext cx="6391373" cy="32145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7651087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60FB512-B037-4109-933F-3D35D48AF080}"/>
              </a:ext>
            </a:extLst>
          </p:cNvPr>
          <p:cNvSpPr txBox="1"/>
          <p:nvPr/>
        </p:nvSpPr>
        <p:spPr>
          <a:xfrm>
            <a:off x="207390" y="352662"/>
            <a:ext cx="1184006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" sz="3600" b="1" i="1" dirty="0">
                <a:solidFill>
                  <a:srgbClr val="202124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Чи ознайомлені Ви з поняттями «корупція» та «хабар»?</a:t>
            </a:r>
            <a:endParaRPr lang="uk-UA" sz="3600" i="1" dirty="0"/>
          </a:p>
        </p:txBody>
      </p:sp>
      <p:pic>
        <p:nvPicPr>
          <p:cNvPr id="4098" name="Picture 2" descr="Діаграма відповідей у Формах. Назва запитання: Чи ознайомлені ви з поняттями &quot;корупція&quot; та &quot;хабар&quot;?&#10;. Кількість відповідей: 176 відповідей.">
            <a:extLst>
              <a:ext uri="{FF2B5EF4-FFF2-40B4-BE49-F238E27FC236}">
                <a16:creationId xmlns:a16="http://schemas.microsoft.com/office/drawing/2014/main" id="{DA080CDA-9603-4393-AF02-925F69C823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16" t="27639" r="21134" b="6749"/>
          <a:stretch/>
        </p:blipFill>
        <p:spPr bwMode="auto">
          <a:xfrm>
            <a:off x="3696878" y="2191137"/>
            <a:ext cx="7211506" cy="33653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679412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88799C0-A4F1-4524-97AB-D9A464184D1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000" t="9506" r="1883" b="5397"/>
          <a:stretch/>
        </p:blipFill>
        <p:spPr>
          <a:xfrm>
            <a:off x="4364611" y="2262433"/>
            <a:ext cx="6099142" cy="30260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3EF980B-CB86-4572-8A22-4339FECE71A0}"/>
              </a:ext>
            </a:extLst>
          </p:cNvPr>
          <p:cNvSpPr txBox="1"/>
          <p:nvPr/>
        </p:nvSpPr>
        <p:spPr>
          <a:xfrm>
            <a:off x="0" y="299004"/>
            <a:ext cx="12192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" sz="3600" b="1" i="1" dirty="0">
                <a:solidFill>
                  <a:srgbClr val="202124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На Вашу думку, чи присутня корупційна складова в Академії?</a:t>
            </a:r>
            <a:endParaRPr lang="uk-UA" sz="3600" i="1" dirty="0"/>
          </a:p>
        </p:txBody>
      </p:sp>
    </p:spTree>
    <p:extLst>
      <p:ext uri="{BB962C8B-B14F-4D97-AF65-F5344CB8AC3E}">
        <p14:creationId xmlns:p14="http://schemas.microsoft.com/office/powerpoint/2010/main" val="28347608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18B907C-7D3C-4C68-BC79-4E3C83AF729D}"/>
              </a:ext>
            </a:extLst>
          </p:cNvPr>
          <p:cNvSpPr txBox="1"/>
          <p:nvPr/>
        </p:nvSpPr>
        <p:spPr>
          <a:xfrm>
            <a:off x="122548" y="251869"/>
            <a:ext cx="1206945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" sz="3600" b="1" i="1" dirty="0">
                <a:solidFill>
                  <a:srgbClr val="202124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Чи відомі Вам факти порушення антикорупційного законодавства працівниками Академії?</a:t>
            </a:r>
            <a:endParaRPr lang="uk-UA" sz="3600" i="1" dirty="0"/>
          </a:p>
        </p:txBody>
      </p:sp>
      <p:pic>
        <p:nvPicPr>
          <p:cNvPr id="5122" name="Picture 2" descr="Діаграма відповідей у Формах. Назва запитання: Чи відомі Вам факти порушення антикорупційного законодавства працівниками Академії?&#10;. Кількість відповідей: 176 відповідей.">
            <a:extLst>
              <a:ext uri="{FF2B5EF4-FFF2-40B4-BE49-F238E27FC236}">
                <a16:creationId xmlns:a16="http://schemas.microsoft.com/office/drawing/2014/main" id="{CF22B465-F242-49B0-996B-3E9CC8572C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30" t="26721" r="30489" b="9322"/>
          <a:stretch/>
        </p:blipFill>
        <p:spPr bwMode="auto">
          <a:xfrm>
            <a:off x="4267199" y="2045618"/>
            <a:ext cx="6117997" cy="32805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1921056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313E634-57BC-40AA-A556-E048B073E00F}"/>
              </a:ext>
            </a:extLst>
          </p:cNvPr>
          <p:cNvSpPr txBox="1"/>
          <p:nvPr/>
        </p:nvSpPr>
        <p:spPr>
          <a:xfrm>
            <a:off x="301658" y="192406"/>
            <a:ext cx="1177407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" sz="3600" b="1" i="1" dirty="0">
                <a:solidFill>
                  <a:srgbClr val="202124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Чи стикались Ви особисто з корупцією в Академії?</a:t>
            </a:r>
            <a:endParaRPr lang="uk-UA" sz="3600" i="1" dirty="0"/>
          </a:p>
        </p:txBody>
      </p:sp>
      <p:pic>
        <p:nvPicPr>
          <p:cNvPr id="6146" name="Picture 2" descr="Діаграма відповідей у Формах. Назва запитання: Чи стикались Ви особисто з корупцією в Академії?&#10;. Кількість відповідей: 176 відповідей.">
            <a:extLst>
              <a:ext uri="{FF2B5EF4-FFF2-40B4-BE49-F238E27FC236}">
                <a16:creationId xmlns:a16="http://schemas.microsoft.com/office/drawing/2014/main" id="{287849F5-B9CC-4F60-9AC2-6034767D34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39" t="28558" r="30490" b="6566"/>
          <a:stretch/>
        </p:blipFill>
        <p:spPr bwMode="auto">
          <a:xfrm>
            <a:off x="4658412" y="2017336"/>
            <a:ext cx="6080289" cy="33276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90867258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212</Words>
  <Application>Microsoft Office PowerPoint</Application>
  <PresentationFormat>Широкий екран</PresentationFormat>
  <Paragraphs>17</Paragraphs>
  <Slides>12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Тема Office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Марина Маркасьян</dc:creator>
  <cp:lastModifiedBy>Богріновцева Людмила</cp:lastModifiedBy>
  <cp:revision>19</cp:revision>
  <dcterms:created xsi:type="dcterms:W3CDTF">2023-02-11T07:35:40Z</dcterms:created>
  <dcterms:modified xsi:type="dcterms:W3CDTF">2025-09-05T13:52:48Z</dcterms:modified>
</cp:coreProperties>
</file>