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</p:sldIdLst>
  <p:sldSz cx="9144000" cy="5143500" type="screen16x9"/>
  <p:notesSz cx="6858000" cy="9144000"/>
  <p:embeddedFontLst>
    <p:embeddedFont>
      <p:font typeface="Nunito" panose="020B0604020202020204" charset="-52"/>
      <p:regular r:id="rId16"/>
      <p:bold r:id="rId17"/>
      <p:italic r:id="rId18"/>
      <p:boldItalic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39" d="100"/>
          <a:sy n="139" d="100"/>
        </p:scale>
        <p:origin x="804" y="14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319f60bd527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319f60bd527_0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319f60bd527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319f60bd527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319f60bd527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319f60bd527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319f60bd527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319f60bd527_0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31971e23082_0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31971e23082_0_1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319f60bd527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319f60bd527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319f60bd527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319f60bd527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319f60bd527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319f60bd527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319f60bd527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319f60bd527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319f60bd527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319f60bd527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319f60bd527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319f60bd527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319f60bd527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319f60bd527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6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 rot="10800000">
            <a:off x="5058905" y="0"/>
            <a:ext cx="4085100" cy="20526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20327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" name="Google Shape;14;p2"/>
          <p:cNvGrpSpPr/>
          <p:nvPr/>
        </p:nvGrpSpPr>
        <p:grpSpPr>
          <a:xfrm>
            <a:off x="255200" y="592"/>
            <a:ext cx="2250363" cy="1044300"/>
            <a:chOff x="255200" y="592"/>
            <a:chExt cx="2250363" cy="1044300"/>
          </a:xfrm>
        </p:grpSpPr>
        <p:sp>
          <p:nvSpPr>
            <p:cNvPr id="15" name="Google Shape;15;p2"/>
            <p:cNvSpPr/>
            <p:nvPr/>
          </p:nvSpPr>
          <p:spPr>
            <a:xfrm>
              <a:off x="764063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09632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55200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" name="Google Shape;18;p2"/>
          <p:cNvGrpSpPr/>
          <p:nvPr/>
        </p:nvGrpSpPr>
        <p:grpSpPr>
          <a:xfrm>
            <a:off x="905395" y="592"/>
            <a:ext cx="2250363" cy="1044300"/>
            <a:chOff x="905395" y="592"/>
            <a:chExt cx="2250363" cy="1044300"/>
          </a:xfrm>
        </p:grpSpPr>
        <p:sp>
          <p:nvSpPr>
            <p:cNvPr id="19" name="Google Shape;19;p2"/>
            <p:cNvSpPr/>
            <p:nvPr/>
          </p:nvSpPr>
          <p:spPr>
            <a:xfrm>
              <a:off x="1414258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159826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905395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" name="Google Shape;22;p2"/>
          <p:cNvGrpSpPr/>
          <p:nvPr/>
        </p:nvGrpSpPr>
        <p:grpSpPr>
          <a:xfrm>
            <a:off x="7057468" y="5088"/>
            <a:ext cx="1851282" cy="752108"/>
            <a:chOff x="6917201" y="0"/>
            <a:chExt cx="2227777" cy="863400"/>
          </a:xfrm>
        </p:grpSpPr>
        <p:sp>
          <p:nvSpPr>
            <p:cNvPr id="23" name="Google Shape;23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6;p2"/>
          <p:cNvGrpSpPr/>
          <p:nvPr/>
        </p:nvGrpSpPr>
        <p:grpSpPr>
          <a:xfrm>
            <a:off x="6553032" y="4217852"/>
            <a:ext cx="2389068" cy="925737"/>
            <a:chOff x="6917201" y="0"/>
            <a:chExt cx="2227777" cy="863400"/>
          </a:xfrm>
        </p:grpSpPr>
        <p:sp>
          <p:nvSpPr>
            <p:cNvPr id="27" name="Google Shape;27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30;p2"/>
          <p:cNvGrpSpPr/>
          <p:nvPr/>
        </p:nvGrpSpPr>
        <p:grpSpPr>
          <a:xfrm>
            <a:off x="199149" y="4055652"/>
            <a:ext cx="2795414" cy="1083308"/>
            <a:chOff x="6917201" y="0"/>
            <a:chExt cx="2227777" cy="863400"/>
          </a:xfrm>
        </p:grpSpPr>
        <p:sp>
          <p:nvSpPr>
            <p:cNvPr id="31" name="Google Shape;31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" name="Google Shape;34;p2"/>
          <p:cNvSpPr txBox="1">
            <a:spLocks noGrp="1"/>
          </p:cNvSpPr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35" name="Google Shape;35;p2"/>
          <p:cNvSpPr txBox="1">
            <a:spLocks noGrp="1"/>
          </p:cNvSpPr>
          <p:nvPr>
            <p:ph type="subTitle" idx="1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2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3"/>
        </a:soli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1"/>
          <p:cNvSpPr/>
          <p:nvPr/>
        </p:nvSpPr>
        <p:spPr>
          <a:xfrm flipH="1">
            <a:off x="5569200" y="2834075"/>
            <a:ext cx="3574800" cy="23094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1" name="Google Shape;111;p11"/>
          <p:cNvGrpSpPr/>
          <p:nvPr/>
        </p:nvGrpSpPr>
        <p:grpSpPr>
          <a:xfrm>
            <a:off x="5959222" y="4119576"/>
            <a:ext cx="2520952" cy="1024165"/>
            <a:chOff x="6917201" y="0"/>
            <a:chExt cx="2227777" cy="863400"/>
          </a:xfrm>
        </p:grpSpPr>
        <p:sp>
          <p:nvSpPr>
            <p:cNvPr id="112" name="Google Shape;112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" name="Google Shape;115;p11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116" name="Google Shape;116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9" name="Google Shape;119;p11"/>
          <p:cNvSpPr txBox="1">
            <a:spLocks noGrp="1"/>
          </p:cNvSpPr>
          <p:nvPr>
            <p:ph type="title" hasCustomPrompt="1"/>
          </p:nvPr>
        </p:nvSpPr>
        <p:spPr>
          <a:xfrm>
            <a:off x="1385850" y="1383850"/>
            <a:ext cx="6372300" cy="137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0" name="Google Shape;120;p11"/>
          <p:cNvSpPr txBox="1">
            <a:spLocks noGrp="1"/>
          </p:cNvSpPr>
          <p:nvPr>
            <p:ph type="body" idx="1"/>
          </p:nvPr>
        </p:nvSpPr>
        <p:spPr>
          <a:xfrm>
            <a:off x="1385850" y="2863850"/>
            <a:ext cx="6372300" cy="64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algn="ctr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ctr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ctr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21" name="Google Shape;121;p11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2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3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"/>
          <p:cNvSpPr/>
          <p:nvPr/>
        </p:nvSpPr>
        <p:spPr>
          <a:xfrm flipH="1">
            <a:off x="4757100" y="2309400"/>
            <a:ext cx="4386900" cy="28341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" name="Google Shape;39;p3"/>
          <p:cNvGrpSpPr/>
          <p:nvPr/>
        </p:nvGrpSpPr>
        <p:grpSpPr>
          <a:xfrm>
            <a:off x="5594191" y="3961115"/>
            <a:ext cx="2910145" cy="1182340"/>
            <a:chOff x="6917201" y="0"/>
            <a:chExt cx="2227777" cy="863400"/>
          </a:xfrm>
        </p:grpSpPr>
        <p:sp>
          <p:nvSpPr>
            <p:cNvPr id="40" name="Google Shape;40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" name="Google Shape;43;p3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44" name="Google Shape;44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47;p3"/>
          <p:cNvSpPr txBox="1">
            <a:spLocks noGrp="1"/>
          </p:cNvSpPr>
          <p:nvPr>
            <p:ph type="title"/>
          </p:nvPr>
        </p:nvSpPr>
        <p:spPr>
          <a:xfrm>
            <a:off x="1888684" y="1746100"/>
            <a:ext cx="5377500" cy="164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3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dk2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4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4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4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54" name="Google Shape;54;p4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4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solidFill>
          <a:schemeClr val="dk2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5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5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5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5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1" name="Google Shape;61;p5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36861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2" name="Google Shape;62;p5"/>
          <p:cNvSpPr txBox="1">
            <a:spLocks noGrp="1"/>
          </p:cNvSpPr>
          <p:nvPr>
            <p:ph type="body" idx="2"/>
          </p:nvPr>
        </p:nvSpPr>
        <p:spPr>
          <a:xfrm>
            <a:off x="4638675" y="1990725"/>
            <a:ext cx="36861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3" name="Google Shape;63;p5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dk2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6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6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6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6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9" name="Google Shape;69;p6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chemeClr val="accent3"/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7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7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7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7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3709200" cy="138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75" name="Google Shape;75;p7"/>
          <p:cNvSpPr txBox="1">
            <a:spLocks noGrp="1"/>
          </p:cNvSpPr>
          <p:nvPr>
            <p:ph type="body" idx="1"/>
          </p:nvPr>
        </p:nvSpPr>
        <p:spPr>
          <a:xfrm>
            <a:off x="830700" y="2319050"/>
            <a:ext cx="3709200" cy="211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76" name="Google Shape;76;p7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1"/>
        </a:soli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8"/>
          <p:cNvSpPr/>
          <p:nvPr/>
        </p:nvSpPr>
        <p:spPr>
          <a:xfrm>
            <a:off x="0" y="2823144"/>
            <a:ext cx="7369200" cy="231690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8"/>
          <p:cNvSpPr/>
          <p:nvPr/>
        </p:nvSpPr>
        <p:spPr>
          <a:xfrm flipH="1">
            <a:off x="3583210" y="1554113"/>
            <a:ext cx="5560500" cy="35895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0" name="Google Shape;80;p8"/>
          <p:cNvGrpSpPr/>
          <p:nvPr/>
        </p:nvGrpSpPr>
        <p:grpSpPr>
          <a:xfrm>
            <a:off x="255991" y="-118"/>
            <a:ext cx="2251347" cy="1043408"/>
            <a:chOff x="3961956" y="4383950"/>
            <a:chExt cx="1160548" cy="548700"/>
          </a:xfrm>
        </p:grpSpPr>
        <p:sp>
          <p:nvSpPr>
            <p:cNvPr id="81" name="Google Shape;81;p8"/>
            <p:cNvSpPr/>
            <p:nvPr/>
          </p:nvSpPr>
          <p:spPr>
            <a:xfrm>
              <a:off x="4224904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>
              <a:off x="4093430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>
              <a:off x="3961956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4" name="Google Shape;84;p8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5" name="Google Shape;85;p8"/>
          <p:cNvGrpSpPr/>
          <p:nvPr/>
        </p:nvGrpSpPr>
        <p:grpSpPr>
          <a:xfrm>
            <a:off x="34934" y="4522125"/>
            <a:ext cx="1593306" cy="617072"/>
            <a:chOff x="6917201" y="0"/>
            <a:chExt cx="2227777" cy="863400"/>
          </a:xfrm>
        </p:grpSpPr>
        <p:sp>
          <p:nvSpPr>
            <p:cNvPr id="86" name="Google Shape;86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" name="Google Shape;89;p8"/>
          <p:cNvGrpSpPr/>
          <p:nvPr/>
        </p:nvGrpSpPr>
        <p:grpSpPr>
          <a:xfrm>
            <a:off x="5886353" y="1243"/>
            <a:ext cx="3257455" cy="1261514"/>
            <a:chOff x="6917201" y="0"/>
            <a:chExt cx="2227777" cy="863400"/>
          </a:xfrm>
        </p:grpSpPr>
        <p:sp>
          <p:nvSpPr>
            <p:cNvPr id="90" name="Google Shape;90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3" name="Google Shape;93;p8"/>
          <p:cNvSpPr txBox="1">
            <a:spLocks noGrp="1"/>
          </p:cNvSpPr>
          <p:nvPr>
            <p:ph type="title"/>
          </p:nvPr>
        </p:nvSpPr>
        <p:spPr>
          <a:xfrm>
            <a:off x="1393929" y="1301146"/>
            <a:ext cx="6366900" cy="25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94" name="Google Shape;94;p8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dk2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9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9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9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9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6424200" cy="7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00" name="Google Shape;100;p9"/>
          <p:cNvSpPr txBox="1">
            <a:spLocks noGrp="1"/>
          </p:cNvSpPr>
          <p:nvPr>
            <p:ph type="subTitle" idx="1"/>
          </p:nvPr>
        </p:nvSpPr>
        <p:spPr>
          <a:xfrm>
            <a:off x="819150" y="1550700"/>
            <a:ext cx="58599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1" name="Google Shape;101;p9"/>
          <p:cNvSpPr txBox="1">
            <a:spLocks noGrp="1"/>
          </p:cNvSpPr>
          <p:nvPr>
            <p:ph type="body" idx="2"/>
          </p:nvPr>
        </p:nvSpPr>
        <p:spPr>
          <a:xfrm>
            <a:off x="819150" y="2467050"/>
            <a:ext cx="5859900" cy="209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02" name="Google Shape;102;p9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solidFill>
          <a:schemeClr val="accent1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0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10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10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10"/>
          <p:cNvSpPr txBox="1">
            <a:spLocks noGrp="1"/>
          </p:cNvSpPr>
          <p:nvPr>
            <p:ph type="body" idx="1"/>
          </p:nvPr>
        </p:nvSpPr>
        <p:spPr>
          <a:xfrm>
            <a:off x="328025" y="4163500"/>
            <a:ext cx="7415100" cy="605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108" name="Google Shape;108;p10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hift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3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Calibri"/>
              <a:buChar char="●"/>
              <a:defRPr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3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189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2600" b="1">
                <a:solidFill>
                  <a:srgbClr val="202124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Результати анонімного анкетування здобувачів вищої освіти щодо попередження корупції в Національній академії статистики, обліку та аудиту</a:t>
            </a:r>
            <a:endParaRPr sz="4000">
              <a:solidFill>
                <a:srgbClr val="26262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600" b="1">
              <a:solidFill>
                <a:srgbClr val="202124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3"/>
          <p:cNvSpPr txBox="1">
            <a:spLocks noGrp="1"/>
          </p:cNvSpPr>
          <p:nvPr>
            <p:ph type="title"/>
          </p:nvPr>
        </p:nvSpPr>
        <p:spPr>
          <a:xfrm>
            <a:off x="934150" y="222575"/>
            <a:ext cx="75057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1700" b="1">
                <a:solidFill>
                  <a:srgbClr val="202124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Чи пропонували Вам за певну винагороду успішне складання сесії або отрмання потрібної оцінки?</a:t>
            </a:r>
            <a:endParaRPr sz="35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87" name="Google Shape;187;p23" descr="Діаграма відповідей у Формах. Назва запитання: Чи пропонували Вам за певну винагороду успішне складання сесії або отрмання потрібної оцінки?&#10;. Кількість відповідей: 159 відповідей." title="Чи пропонували Вам за певну винагороду успішне складання сесії або отрмання потрібної оцінки?&#10;"/>
          <p:cNvPicPr preferRelativeResize="0"/>
          <p:nvPr/>
        </p:nvPicPr>
        <p:blipFill rotWithShape="1">
          <a:blip r:embed="rId3">
            <a:alphaModFix/>
          </a:blip>
          <a:srcRect l="20460" t="34011" r="31204" b="10056"/>
          <a:stretch/>
        </p:blipFill>
        <p:spPr>
          <a:xfrm>
            <a:off x="1905628" y="1096643"/>
            <a:ext cx="5562744" cy="2776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4"/>
          <p:cNvSpPr txBox="1">
            <a:spLocks noGrp="1"/>
          </p:cNvSpPr>
          <p:nvPr>
            <p:ph type="title"/>
          </p:nvPr>
        </p:nvSpPr>
        <p:spPr>
          <a:xfrm>
            <a:off x="982100" y="222600"/>
            <a:ext cx="7505700" cy="70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1800" b="1">
                <a:solidFill>
                  <a:srgbClr val="202124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Чи надавали Ви неправомірну вигоду чи подарунки  за складання сесії або отримання потрібної оцінки?</a:t>
            </a:r>
            <a:endParaRPr sz="36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93" name="Google Shape;193;p24" descr="Діаграма відповідей у Формах. Назва запитання: Чи надавали Ви неправомірну вигоду чи подарунки  за складання сесії або отримання потрібної оцінки?&#10;. Кількість відповідей: 159 відповідей." title="Чи надавали Ви неправомірну вигоду чи подарунки  за складання сесії або отримання потрібної оцінки?&#10;"/>
          <p:cNvPicPr preferRelativeResize="0"/>
          <p:nvPr/>
        </p:nvPicPr>
        <p:blipFill rotWithShape="1">
          <a:blip r:embed="rId3">
            <a:alphaModFix/>
          </a:blip>
          <a:srcRect l="19921" t="32387" r="31360" b="9255"/>
          <a:stretch/>
        </p:blipFill>
        <p:spPr>
          <a:xfrm>
            <a:off x="2060329" y="1109100"/>
            <a:ext cx="5550503" cy="32183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5"/>
          <p:cNvSpPr txBox="1">
            <a:spLocks noGrp="1"/>
          </p:cNvSpPr>
          <p:nvPr>
            <p:ph type="title"/>
          </p:nvPr>
        </p:nvSpPr>
        <p:spPr>
          <a:xfrm>
            <a:off x="819150" y="203400"/>
            <a:ext cx="7505700" cy="41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uk" sz="1729" b="1">
                <a:solidFill>
                  <a:srgbClr val="202124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Чи готові Ви повідомити керівництво  про факти корупції в Академії?</a:t>
            </a:r>
            <a:endParaRPr sz="335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99" name="Google Shape;199;p25" descr="Діаграма відповідей у Формах. Назва запитання: Чи готові Ви повідомити керівництво  про факти корупції в Академії?&#10;. Кількість відповідей: 159 відповідей." title="Чи готові Ви повідомити керівництво  про факти корупції в Академії?&#10;"/>
          <p:cNvPicPr preferRelativeResize="0"/>
          <p:nvPr/>
        </p:nvPicPr>
        <p:blipFill rotWithShape="1">
          <a:blip r:embed="rId3">
            <a:alphaModFix/>
          </a:blip>
          <a:srcRect l="20396" t="30171" r="20396" b="10831"/>
          <a:stretch/>
        </p:blipFill>
        <p:spPr>
          <a:xfrm>
            <a:off x="1882888" y="1339214"/>
            <a:ext cx="6930100" cy="28314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6"/>
          <p:cNvSpPr txBox="1">
            <a:spLocks noGrp="1"/>
          </p:cNvSpPr>
          <p:nvPr>
            <p:ph type="title"/>
          </p:nvPr>
        </p:nvSpPr>
        <p:spPr>
          <a:xfrm>
            <a:off x="819150" y="193825"/>
            <a:ext cx="7505700" cy="68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1700" b="1">
                <a:solidFill>
                  <a:srgbClr val="202124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Чи знаєте Ви, куди звертатися, якщо вам відомо про факт порушення антикорупційного законодавства в Академії?</a:t>
            </a:r>
            <a:endParaRPr sz="35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05" name="Google Shape;205;p26" descr="Діаграма відповідей у Формах. Назва запитання: Чи знаєте Ви, куди звертатися, якщо вам відомо про факт порушення антикорупційного законодавства в Академії?&#10;. Кількість відповідей: 159 відповідей." title="Чи знаєте Ви, куди звертатися, якщо вам відомо про факт порушення антикорупційного законодавства в Академії?&#10;"/>
          <p:cNvPicPr preferRelativeResize="0"/>
          <p:nvPr/>
        </p:nvPicPr>
        <p:blipFill rotWithShape="1">
          <a:blip r:embed="rId3">
            <a:alphaModFix/>
          </a:blip>
          <a:srcRect l="20447" t="32239" r="31315" b="9870"/>
          <a:stretch/>
        </p:blipFill>
        <p:spPr>
          <a:xfrm>
            <a:off x="1844184" y="1434810"/>
            <a:ext cx="6080760" cy="29712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4"/>
          <p:cNvSpPr txBox="1">
            <a:spLocks noGrp="1"/>
          </p:cNvSpPr>
          <p:nvPr>
            <p:ph type="title"/>
          </p:nvPr>
        </p:nvSpPr>
        <p:spPr>
          <a:xfrm>
            <a:off x="895825" y="395125"/>
            <a:ext cx="7505700" cy="448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2000">
                <a:solidFill>
                  <a:srgbClr val="26262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Метою проведення анонімного анкетування здобувачів вищої освіти є виявлення рівня обізнаності студентів щодо питань протидії корупції, визначення їхнього ставлення до проявів корупції у сфері освіти, а також оцінка ефективності існуючих антикорупційних заходів у Національній академії статистики, обліку та аудиту. Анкетування сприяє формуванню прозорого та відповідального освітнього середовища, підвищенню довіри до діяльності академії, а також виявленню можливих шляхів вдосконалення антикорупційної політики.</a:t>
            </a:r>
            <a:endParaRPr sz="2000">
              <a:solidFill>
                <a:srgbClr val="26262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2000" b="1" i="1">
                <a:solidFill>
                  <a:srgbClr val="26262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Інструментарій дослідження:</a:t>
            </a:r>
            <a:r>
              <a:rPr lang="uk" sz="2000">
                <a:solidFill>
                  <a:srgbClr val="26262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анкета.</a:t>
            </a:r>
            <a:endParaRPr sz="2000">
              <a:solidFill>
                <a:srgbClr val="26262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2000">
                <a:solidFill>
                  <a:srgbClr val="26262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	</a:t>
            </a:r>
            <a:r>
              <a:rPr lang="uk" sz="2000" b="1" i="1">
                <a:solidFill>
                  <a:srgbClr val="26262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Взяло участь в анкетуванні 757 здобувачів вищої освіти.</a:t>
            </a:r>
            <a:endParaRPr sz="2000" b="1" i="1">
              <a:solidFill>
                <a:srgbClr val="26262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2000">
                <a:solidFill>
                  <a:srgbClr val="26262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Узагальнені результати опитування відображені на діаграмах, поданих нижче.</a:t>
            </a:r>
            <a:endParaRPr sz="2000">
              <a:solidFill>
                <a:srgbClr val="26262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endParaRPr sz="1900">
              <a:solidFill>
                <a:srgbClr val="26262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5"/>
          <p:cNvSpPr txBox="1">
            <a:spLocks noGrp="1"/>
          </p:cNvSpPr>
          <p:nvPr>
            <p:ph type="title"/>
          </p:nvPr>
        </p:nvSpPr>
        <p:spPr>
          <a:xfrm>
            <a:off x="819150" y="328025"/>
            <a:ext cx="7505700" cy="54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2400" b="1">
                <a:solidFill>
                  <a:srgbClr val="202124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Курс навчання:</a:t>
            </a:r>
            <a:endParaRPr sz="39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39" name="Google Shape;139;p15" descr="Діаграма відповідей у Формах. Назва запитання: Курс навчання&#10;. Кількість відповідей: 159 відповідей." title="Курс навчання&#10;"/>
          <p:cNvPicPr preferRelativeResize="0"/>
          <p:nvPr/>
        </p:nvPicPr>
        <p:blipFill rotWithShape="1">
          <a:blip r:embed="rId3">
            <a:alphaModFix/>
          </a:blip>
          <a:srcRect l="20394" t="29137" r="23761" b="9546"/>
          <a:stretch/>
        </p:blipFill>
        <p:spPr>
          <a:xfrm>
            <a:off x="2213845" y="1146544"/>
            <a:ext cx="6111005" cy="27167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6"/>
          <p:cNvSpPr txBox="1">
            <a:spLocks noGrp="1"/>
          </p:cNvSpPr>
          <p:nvPr>
            <p:ph type="title"/>
          </p:nvPr>
        </p:nvSpPr>
        <p:spPr>
          <a:xfrm>
            <a:off x="819150" y="193825"/>
            <a:ext cx="7505700" cy="50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2100" b="1">
                <a:solidFill>
                  <a:srgbClr val="202124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Вкажіть Вашу спеціальність:</a:t>
            </a:r>
            <a:endParaRPr sz="39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45" name="Google Shape;145;p16" descr="Діаграма відповідей у Формах. Назва запитання: Вкажіть Вашу спеціальність:&#10;. Кількість відповідей: 159 відповідей." title="Вкажіть Вашу спеціальність:&#10;"/>
          <p:cNvPicPr preferRelativeResize="0"/>
          <p:nvPr/>
        </p:nvPicPr>
        <p:blipFill rotWithShape="1">
          <a:blip r:embed="rId3">
            <a:alphaModFix/>
          </a:blip>
          <a:srcRect l="20396" t="29657" r="4562" b="11086"/>
          <a:stretch/>
        </p:blipFill>
        <p:spPr>
          <a:xfrm>
            <a:off x="1849426" y="1348814"/>
            <a:ext cx="7131017" cy="25150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7"/>
          <p:cNvSpPr txBox="1">
            <a:spLocks noGrp="1"/>
          </p:cNvSpPr>
          <p:nvPr>
            <p:ph type="title"/>
          </p:nvPr>
        </p:nvSpPr>
        <p:spPr>
          <a:xfrm>
            <a:off x="1030025" y="213000"/>
            <a:ext cx="7505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2100" b="1">
                <a:solidFill>
                  <a:srgbClr val="202124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Ваша форма навчання:</a:t>
            </a:r>
            <a:endParaRPr sz="3900"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51" name="Google Shape;151;p17" descr="Діаграма відповідей у Формах. Назва запитання: Ваша форма навчання:. Кількість відповідей: 159 відповідей." title="Ваша форма навчання:"/>
          <p:cNvPicPr preferRelativeResize="0"/>
          <p:nvPr/>
        </p:nvPicPr>
        <p:blipFill rotWithShape="1">
          <a:blip r:embed="rId3">
            <a:alphaModFix/>
          </a:blip>
          <a:srcRect l="20287" t="29651" r="28637" b="10832"/>
          <a:stretch/>
        </p:blipFill>
        <p:spPr>
          <a:xfrm>
            <a:off x="2314750" y="1150998"/>
            <a:ext cx="5960570" cy="30323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8"/>
          <p:cNvSpPr txBox="1">
            <a:spLocks noGrp="1"/>
          </p:cNvSpPr>
          <p:nvPr>
            <p:ph type="title"/>
          </p:nvPr>
        </p:nvSpPr>
        <p:spPr>
          <a:xfrm>
            <a:off x="1077950" y="251350"/>
            <a:ext cx="7505700" cy="60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1900" b="1">
                <a:solidFill>
                  <a:srgbClr val="202124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Чи ознайомлені Ви з поняттями "корупція" та "хабар"?</a:t>
            </a:r>
            <a:endParaRPr sz="37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57" name="Google Shape;157;p18" descr="Діаграма відповідей у Формах. Назва запитання: Чи ознайомлені ви з поняттями &quot;корупція&quot; та &quot;хабар&quot;?&#10;. Кількість відповідей: 159 відповідей." title="Чи ознайомлені ви з поняттями &quot;корупція&quot; та &quot;хабар&quot;?&#10;"/>
          <p:cNvPicPr preferRelativeResize="0"/>
          <p:nvPr/>
        </p:nvPicPr>
        <p:blipFill rotWithShape="1">
          <a:blip r:embed="rId3">
            <a:alphaModFix/>
          </a:blip>
          <a:srcRect l="20393" t="28368" r="20834" b="10834"/>
          <a:stretch/>
        </p:blipFill>
        <p:spPr>
          <a:xfrm>
            <a:off x="2365323" y="1159134"/>
            <a:ext cx="6617970" cy="27635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9"/>
          <p:cNvSpPr txBox="1">
            <a:spLocks noGrp="1"/>
          </p:cNvSpPr>
          <p:nvPr>
            <p:ph type="title"/>
          </p:nvPr>
        </p:nvSpPr>
        <p:spPr>
          <a:xfrm>
            <a:off x="991675" y="213000"/>
            <a:ext cx="7505700" cy="42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uk" sz="1729" b="1">
                <a:solidFill>
                  <a:srgbClr val="202124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На Вашу думку, чи присутня корупційна складова в Академії?</a:t>
            </a:r>
            <a:endParaRPr sz="335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4D90167-6E7B-0128-026D-B222C56C2D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5617" y="787494"/>
            <a:ext cx="6844003" cy="355590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0"/>
          <p:cNvSpPr txBox="1">
            <a:spLocks noGrp="1"/>
          </p:cNvSpPr>
          <p:nvPr>
            <p:ph type="title"/>
          </p:nvPr>
        </p:nvSpPr>
        <p:spPr>
          <a:xfrm>
            <a:off x="1087550" y="222600"/>
            <a:ext cx="7505700" cy="39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1800" b="1">
                <a:solidFill>
                  <a:srgbClr val="202124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Чи відомі Вам факти порушення антикорупційного законодавства працівниками Академії?</a:t>
            </a:r>
            <a:endParaRPr sz="36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69" name="Google Shape;169;p20" descr="Діаграма відповідей у Формах. Назва запитання: Чи відомі Вам факти порушення антикорупційного законодавства працівниками Академії?&#10;. Кількість відповідей: 159 відповідей." title="Чи відомі Вам факти порушення антикорупційного законодавства працівниками Академії?&#10;"/>
          <p:cNvPicPr preferRelativeResize="0"/>
          <p:nvPr/>
        </p:nvPicPr>
        <p:blipFill rotWithShape="1">
          <a:blip r:embed="rId3">
            <a:alphaModFix/>
          </a:blip>
          <a:srcRect l="20289" t="28358" r="30912" b="10325"/>
          <a:stretch/>
        </p:blipFill>
        <p:spPr>
          <a:xfrm>
            <a:off x="2495693" y="1258473"/>
            <a:ext cx="5051372" cy="28241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1"/>
          <p:cNvSpPr txBox="1">
            <a:spLocks noGrp="1"/>
          </p:cNvSpPr>
          <p:nvPr>
            <p:ph type="title"/>
          </p:nvPr>
        </p:nvSpPr>
        <p:spPr>
          <a:xfrm>
            <a:off x="1135450" y="222600"/>
            <a:ext cx="7505700" cy="47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2200" b="1">
                <a:solidFill>
                  <a:srgbClr val="202124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Чи стикались Ви особисто з корупцією в Академії?</a:t>
            </a:r>
            <a:endParaRPr sz="4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75" name="Google Shape;175;p21" descr="Діаграма відповідей у Формах. Назва запитання: Чи стикались Ви особисто з корупцією в Академії?&#10;. Кількість відповідей: 159 відповідей." title="Чи стикались Ви особисто з корупцією в Академії?&#10;"/>
          <p:cNvPicPr preferRelativeResize="0"/>
          <p:nvPr/>
        </p:nvPicPr>
        <p:blipFill rotWithShape="1">
          <a:blip r:embed="rId3">
            <a:alphaModFix/>
          </a:blip>
          <a:srcRect l="20503" t="28369" r="31456" b="10569"/>
          <a:stretch/>
        </p:blipFill>
        <p:spPr>
          <a:xfrm>
            <a:off x="2075386" y="1083579"/>
            <a:ext cx="5625828" cy="29351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hift">
  <a:themeElements>
    <a:clrScheme name="Shift">
      <a:dk1>
        <a:srgbClr val="FFFFFF"/>
      </a:dk1>
      <a:lt1>
        <a:srgbClr val="AF7B51"/>
      </a:lt1>
      <a:dk2>
        <a:srgbClr val="233A44"/>
      </a:dk2>
      <a:lt2>
        <a:srgbClr val="D9D9D9"/>
      </a:lt2>
      <a:accent1>
        <a:srgbClr val="00796B"/>
      </a:accent1>
      <a:accent2>
        <a:srgbClr val="D9563F"/>
      </a:accent2>
      <a:accent3>
        <a:srgbClr val="C4A15A"/>
      </a:accent3>
      <a:accent4>
        <a:srgbClr val="14F597"/>
      </a:accent4>
      <a:accent5>
        <a:srgbClr val="3D4594"/>
      </a:accent5>
      <a:accent6>
        <a:srgbClr val="163EF5"/>
      </a:accent6>
      <a:hlink>
        <a:srgbClr val="3D4594"/>
      </a:hlink>
      <a:folHlink>
        <a:srgbClr val="3D45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200</Words>
  <Application>Microsoft Office PowerPoint</Application>
  <PresentationFormat>Экран (16:9)</PresentationFormat>
  <Paragraphs>16</Paragraphs>
  <Slides>13</Slides>
  <Notes>13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Nunito</vt:lpstr>
      <vt:lpstr>Arial</vt:lpstr>
      <vt:lpstr>Calibri</vt:lpstr>
      <vt:lpstr>Times New Roman</vt:lpstr>
      <vt:lpstr>Shift</vt:lpstr>
      <vt:lpstr>Результати анонімного анкетування здобувачів вищої освіти щодо попередження корупції в Національній академії статистики, обліку та аудиту </vt:lpstr>
      <vt:lpstr>Метою проведення анонімного анкетування здобувачів вищої освіти є виявлення рівня обізнаності студентів щодо питань протидії корупції, визначення їхнього ставлення до проявів корупції у сфері освіти, а також оцінка ефективності існуючих антикорупційних заходів у Національній академії статистики, обліку та аудиту. Анкетування сприяє формуванню прозорого та відповідального освітнього середовища, підвищенню довіри до діяльності академії, а також виявленню можливих шляхів вдосконалення антикорупційної політики. Інструментарій дослідження: анкета.   Взяло участь в анкетуванні 757 здобувачів вищої освіти.  Узагальнені результати опитування відображені на діаграмах, поданих нижче. </vt:lpstr>
      <vt:lpstr>Курс навчання:</vt:lpstr>
      <vt:lpstr>Вкажіть Вашу спеціальність:</vt:lpstr>
      <vt:lpstr>Ваша форма навчання:</vt:lpstr>
      <vt:lpstr>Чи ознайомлені Ви з поняттями "корупція" та "хабар"?</vt:lpstr>
      <vt:lpstr>На Вашу думку, чи присутня корупційна складова в Академії?</vt:lpstr>
      <vt:lpstr>Чи відомі Вам факти порушення антикорупційного законодавства працівниками Академії?</vt:lpstr>
      <vt:lpstr>Чи стикались Ви особисто з корупцією в Академії?</vt:lpstr>
      <vt:lpstr>Чи пропонували Вам за певну винагороду успішне складання сесії або отрмання потрібної оцінки?</vt:lpstr>
      <vt:lpstr>Чи надавали Ви неправомірну вигоду чи подарунки  за складання сесії або отримання потрібної оцінки?</vt:lpstr>
      <vt:lpstr>Чи готові Ви повідомити керівництво  про факти корупції в Академії?</vt:lpstr>
      <vt:lpstr>Чи знаєте Ви, куди звертатися, якщо вам відомо про факт порушення антикорупційного законодавства в Академії?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Результати анонімного анкетування здобувачів вищої освіти щодо попередження корупції в Національній академії статистики, обліку та аудиту</dc:title>
  <dc:creator>Lenovo</dc:creator>
  <cp:lastModifiedBy>Пархоменко Вікторія</cp:lastModifiedBy>
  <cp:revision>3</cp:revision>
  <dcterms:modified xsi:type="dcterms:W3CDTF">2024-12-09T11:48:40Z</dcterms:modified>
</cp:coreProperties>
</file>