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Nunito" panose="020B0604020202020204" charset="-52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19f75eca92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19f75eca92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19f75eca92_0_7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19f75eca92_0_7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19f75eca92_0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19f75eca92_0_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19f75eca92_0_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19f75eca92_0_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19f75eca92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19f75eca92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19f75eca92_0_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19f75eca92_0_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19f75eca92_0_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19f75eca92_0_6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19f75eca92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19f75eca92_0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19f75eca92_0_7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19f75eca92_0_7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19f75eca92_0_7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19f75eca92_0_7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19f75eca92_0_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19f75eca92_0_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19f75eca92_0_7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19f75eca92_0_7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19f75eca92_0_7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19f75eca92_0_7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19f75eca92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19f75eca92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title"/>
          </p:nvPr>
        </p:nvSpPr>
        <p:spPr>
          <a:xfrm>
            <a:off x="1388550" y="678151"/>
            <a:ext cx="6366900" cy="29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90"/>
              <a:buFont typeface="Times New Roman"/>
              <a:buNone/>
            </a:pPr>
            <a:r>
              <a:rPr lang="uk" sz="2800" b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Результати проведення анкетування “Освіта очима здобувачів вищої освіти Національної академії статистики, обліку та аудиту”</a:t>
            </a:r>
            <a:endParaRPr sz="208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>
            <a:spLocks noGrp="1"/>
          </p:cNvSpPr>
          <p:nvPr>
            <p:ph type="title"/>
          </p:nvPr>
        </p:nvSpPr>
        <p:spPr>
          <a:xfrm>
            <a:off x="1441850" y="239625"/>
            <a:ext cx="6366900" cy="7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 b="1" dirty="0" smtClean="0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Як Ви вважаєте, чи є корисними навчальні матеріали </a:t>
            </a:r>
            <a:r>
              <a:rPr lang="uk" sz="1900" b="1" dirty="0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(підручники, презентації, електронні ресурси</a:t>
            </a:r>
            <a:r>
              <a:rPr lang="uk" sz="1900" b="1" dirty="0" smtClean="0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), які </a:t>
            </a:r>
            <a:r>
              <a:rPr lang="uk" sz="1900" b="1" dirty="0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використовуються на заняттях?</a:t>
            </a:r>
            <a:endParaRPr sz="39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1" name="Google Shape;181;p22" descr="Діаграма відповідей у Формах. Назва запитання: Які навчальні матеріали (підручники, презентації, електронні ресурси) використовуються на заняттях?&#10;. Кількість відповідей: 115 відповідей." title="Які навчальні матеріали (підручники, презентації, електронні ресурси) використовуються на заняттях?&#10;"/>
          <p:cNvPicPr preferRelativeResize="0"/>
          <p:nvPr/>
        </p:nvPicPr>
        <p:blipFill rotWithShape="1">
          <a:blip r:embed="rId3">
            <a:alphaModFix/>
          </a:blip>
          <a:srcRect l="20120" t="29984" r="14167" b="9095"/>
          <a:stretch/>
        </p:blipFill>
        <p:spPr>
          <a:xfrm>
            <a:off x="1210032" y="1463456"/>
            <a:ext cx="6693715" cy="2945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 txBox="1">
            <a:spLocks noGrp="1"/>
          </p:cNvSpPr>
          <p:nvPr>
            <p:ph type="title"/>
          </p:nvPr>
        </p:nvSpPr>
        <p:spPr>
          <a:xfrm>
            <a:off x="1288500" y="275575"/>
            <a:ext cx="6366900" cy="6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Наскільки зручними є формати навчання (лекції, практичні заняття, семінари)?</a:t>
            </a:r>
            <a:endParaRPr sz="3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7" name="Google Shape;187;p23" descr="Діаграма відповідей у Формах. Назва запитання:  Наскільки зручними є формати навчання (лекції, практичні заняття, семінари)?&#10;. Кількість відповідей: 115 відповідей." title=" Наскільки зручними є формати навчання (лекції, практичні заняття, семінари)?&#10;"/>
          <p:cNvPicPr preferRelativeResize="0"/>
          <p:nvPr/>
        </p:nvPicPr>
        <p:blipFill rotWithShape="1">
          <a:blip r:embed="rId3">
            <a:alphaModFix/>
          </a:blip>
          <a:srcRect l="20180" t="28107" r="21154" b="9803"/>
          <a:stretch/>
        </p:blipFill>
        <p:spPr>
          <a:xfrm>
            <a:off x="1223784" y="1307805"/>
            <a:ext cx="6867594" cy="316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>
            <a:spLocks noGrp="1"/>
          </p:cNvSpPr>
          <p:nvPr>
            <p:ph type="title"/>
          </p:nvPr>
        </p:nvSpPr>
        <p:spPr>
          <a:xfrm>
            <a:off x="1614375" y="294750"/>
            <a:ext cx="6366900" cy="6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Як Ви оцінюєте умови для участі в позаурочній діяльності (клуби, гуртки, спортивні секції)?</a:t>
            </a:r>
            <a:endParaRPr sz="36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3" name="Google Shape;193;p24" descr="Діаграма відповідей у Формах. Назва запитання: Як Ви оцінюєте умови для участі в позаурочній діяльності (клуби, гуртки, спортивні секції)?&#10;. Кількість відповідей: 115 відповідей." title="Як Ви оцінюєте умови для участі в позаурочній діяльності (клуби, гуртки, спортивні секції)?&#10;"/>
          <p:cNvPicPr preferRelativeResize="0"/>
          <p:nvPr/>
        </p:nvPicPr>
        <p:blipFill rotWithShape="1">
          <a:blip r:embed="rId3">
            <a:alphaModFix/>
          </a:blip>
          <a:srcRect l="20397" t="28625" r="25166" b="9802"/>
          <a:stretch/>
        </p:blipFill>
        <p:spPr>
          <a:xfrm>
            <a:off x="1867397" y="1333887"/>
            <a:ext cx="6113877" cy="2876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>
            <a:spLocks noGrp="1"/>
          </p:cNvSpPr>
          <p:nvPr>
            <p:ph type="title"/>
          </p:nvPr>
        </p:nvSpPr>
        <p:spPr>
          <a:xfrm>
            <a:off x="1388550" y="275575"/>
            <a:ext cx="6366900" cy="66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 відчуваєте Ви підтримку з боку Академії у своїй професійній підготовці?</a:t>
            </a:r>
            <a:endParaRPr sz="3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9" name="Google Shape;199;p25" descr="Діаграма відповідей у Формах. Назва запитання: Чи відчуваєте Ви підтримку з боку академії у своїй професійній підготовці?&#10;. Кількість відповідей: 115 відповідей." title="Чи відчуваєте Ви підтримку з боку академії у своїй професійній підготовці?&#10;"/>
          <p:cNvPicPr preferRelativeResize="0"/>
          <p:nvPr/>
        </p:nvPicPr>
        <p:blipFill rotWithShape="1">
          <a:blip r:embed="rId3">
            <a:alphaModFix/>
          </a:blip>
          <a:srcRect l="20288" t="28102" r="19310" b="10066"/>
          <a:stretch/>
        </p:blipFill>
        <p:spPr>
          <a:xfrm>
            <a:off x="1584251" y="1236806"/>
            <a:ext cx="6685249" cy="2824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>
            <a:spLocks noGrp="1"/>
          </p:cNvSpPr>
          <p:nvPr>
            <p:ph type="title"/>
          </p:nvPr>
        </p:nvSpPr>
        <p:spPr>
          <a:xfrm>
            <a:off x="1388550" y="313900"/>
            <a:ext cx="6366900" cy="53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Як Ви оцінюєте можливості для стажування та практики, які надає Академія?</a:t>
            </a:r>
            <a:endParaRPr sz="3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5" name="Google Shape;205;p26" descr="Діаграма відповідей у Формах. Назва запитання: Як Ви оцінюєте можливості для стажування та практики, які надає академія?&#10;. Кількість відповідей: 115 відповідей." title="Як Ви оцінюєте можливості для стажування та практики, які надає академія?&#10;"/>
          <p:cNvPicPr preferRelativeResize="0"/>
          <p:nvPr/>
        </p:nvPicPr>
        <p:blipFill rotWithShape="1">
          <a:blip r:embed="rId3">
            <a:alphaModFix/>
          </a:blip>
          <a:srcRect l="20287" t="27846" r="14646" b="10064"/>
          <a:stretch/>
        </p:blipFill>
        <p:spPr>
          <a:xfrm>
            <a:off x="990027" y="1254642"/>
            <a:ext cx="7185333" cy="3009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>
            <a:spLocks noGrp="1"/>
          </p:cNvSpPr>
          <p:nvPr>
            <p:ph type="title"/>
          </p:nvPr>
        </p:nvSpPr>
        <p:spPr>
          <a:xfrm>
            <a:off x="1388550" y="294725"/>
            <a:ext cx="6366900" cy="4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 є у Вас чітке уявлення про кар'єрні перспективи після закінчення навчання?</a:t>
            </a:r>
            <a:endParaRPr sz="3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1" name="Google Shape;211;p27" descr="Діаграма відповідей у Формах. Назва запитання: Чи є у Вас чітке уявлення про кар'єрні перспективи після закінчення навчання?&#10;. Кількість відповідей: 115 відповідей." title="Чи є у Вас чітке уявлення про кар'єрні перспективи після закінчення навчання?&#10;"/>
          <p:cNvPicPr preferRelativeResize="0"/>
          <p:nvPr/>
        </p:nvPicPr>
        <p:blipFill rotWithShape="1">
          <a:blip r:embed="rId3">
            <a:alphaModFix/>
          </a:blip>
          <a:srcRect l="20068" t="26298" r="21270" b="9807"/>
          <a:stretch/>
        </p:blipFill>
        <p:spPr>
          <a:xfrm>
            <a:off x="1158310" y="1215869"/>
            <a:ext cx="6920036" cy="3157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 txBox="1">
            <a:spLocks noGrp="1"/>
          </p:cNvSpPr>
          <p:nvPr>
            <p:ph type="title"/>
          </p:nvPr>
        </p:nvSpPr>
        <p:spPr>
          <a:xfrm>
            <a:off x="1332300" y="1399400"/>
            <a:ext cx="6380700" cy="33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79" dirty="0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979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Мета анкетування "Освіта очима здобувачів вищої освіти Національної академії статистики, обліку та аудиту" полягає в оцінці якості освітнього процесу, виявленні проблемних аспектів, врахуванні пропозицій студентів для покращення навчання, створенні комфортного середовища та моніторингу ефективності освітньої політики.</a:t>
            </a:r>
            <a:endParaRPr sz="1979" dirty="0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979" b="1" i="1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Інструментарій дослідження: </a:t>
            </a:r>
            <a:r>
              <a:rPr lang="uk" sz="1979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анкета.</a:t>
            </a:r>
            <a:endParaRPr sz="1979" dirty="0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979" b="1" i="1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Взяло участь в анкетуванні 724 здобувачів вищої </a:t>
            </a:r>
            <a:endParaRPr sz="1979" b="1" i="1" dirty="0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979" b="1" i="1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освіти.</a:t>
            </a:r>
            <a:endParaRPr sz="1979" b="1" i="1" dirty="0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979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Узагальнені результати опитування відображені на діаграмах, поданих нижче.</a:t>
            </a:r>
            <a:endParaRPr sz="1979" dirty="0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080" dirty="0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68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88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1221400" y="275575"/>
            <a:ext cx="6366900" cy="6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Ваш курс навчання:</a:t>
            </a:r>
            <a:endParaRPr sz="39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9" name="Google Shape;139;p15" descr="Діаграма відповідей у Формах. Назва запитання: Ваш курс навчання:. Кількість відповідей: 115 відповідей." title="Ваш курс навчання:"/>
          <p:cNvPicPr preferRelativeResize="0"/>
          <p:nvPr/>
        </p:nvPicPr>
        <p:blipFill rotWithShape="1">
          <a:blip r:embed="rId3">
            <a:alphaModFix/>
          </a:blip>
          <a:srcRect l="20287" t="28875" r="23977" b="10062"/>
          <a:stretch/>
        </p:blipFill>
        <p:spPr>
          <a:xfrm>
            <a:off x="1389520" y="1070770"/>
            <a:ext cx="6030659" cy="3051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"/>
          <p:cNvSpPr txBox="1">
            <a:spLocks noGrp="1"/>
          </p:cNvSpPr>
          <p:nvPr>
            <p:ph type="title"/>
          </p:nvPr>
        </p:nvSpPr>
        <p:spPr>
          <a:xfrm>
            <a:off x="1388550" y="313922"/>
            <a:ext cx="6366900" cy="5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Вкажіть Вашу спеціальність:</a:t>
            </a:r>
            <a:endParaRPr sz="39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5" name="Google Shape;145;p16" descr="Діаграма відповідей у Формах. Назва запитання: Вкажіть Вашу спеціальність:&#10;. Кількість відповідей: 115 відповідей." title="Вкажіть Вашу спеціальність:&#10;"/>
          <p:cNvPicPr preferRelativeResize="0"/>
          <p:nvPr/>
        </p:nvPicPr>
        <p:blipFill rotWithShape="1">
          <a:blip r:embed="rId3">
            <a:alphaModFix/>
          </a:blip>
          <a:srcRect l="20550" t="28880" r="4063" b="10062"/>
          <a:stretch/>
        </p:blipFill>
        <p:spPr>
          <a:xfrm>
            <a:off x="1560722" y="1169581"/>
            <a:ext cx="6636980" cy="263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title"/>
          </p:nvPr>
        </p:nvSpPr>
        <p:spPr>
          <a:xfrm>
            <a:off x="1489775" y="323500"/>
            <a:ext cx="6366900" cy="6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6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Ваша форма навчання:</a:t>
            </a:r>
            <a:endParaRPr sz="46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1" name="Google Shape;151;p17" descr="Діаграма відповідей у Формах. Назва запитання: Ваша форма навчання:&#10;. Кількість відповідей: 115 відповідей." title="Ваша форма навчання:&#10;"/>
          <p:cNvPicPr preferRelativeResize="0"/>
          <p:nvPr/>
        </p:nvPicPr>
        <p:blipFill rotWithShape="1">
          <a:blip r:embed="rId3">
            <a:alphaModFix/>
          </a:blip>
          <a:srcRect l="19683" t="28620" r="22947" b="10067"/>
          <a:stretch/>
        </p:blipFill>
        <p:spPr>
          <a:xfrm>
            <a:off x="1552193" y="1324388"/>
            <a:ext cx="5539563" cy="2604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1388550" y="342649"/>
            <a:ext cx="6366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Як Ви оцінюєте загальну якість навчання в </a:t>
            </a:r>
            <a:r>
              <a:rPr lang="uk" sz="1800" b="1" dirty="0" smtClean="0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Академії</a:t>
            </a:r>
            <a:r>
              <a:rPr lang="uk" sz="1800" b="1" dirty="0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3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7" name="Google Shape;157;p18" descr="Діаграма відповідей у Формах. Назва запитання: Як Ви оцінюєте загальну якість навчання в академії?&#10;. Кількість відповідей: 115 відповідей." title="Як Ви оцінюєте загальну якість навчання в академії?&#10;"/>
          <p:cNvPicPr preferRelativeResize="0"/>
          <p:nvPr/>
        </p:nvPicPr>
        <p:blipFill rotWithShape="1">
          <a:blip r:embed="rId3">
            <a:alphaModFix/>
          </a:blip>
          <a:srcRect l="20177" t="28112" r="25712" b="9539"/>
          <a:stretch/>
        </p:blipFill>
        <p:spPr>
          <a:xfrm>
            <a:off x="1648047" y="1212112"/>
            <a:ext cx="6764937" cy="3030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 txBox="1">
            <a:spLocks noGrp="1"/>
          </p:cNvSpPr>
          <p:nvPr>
            <p:ph type="title"/>
          </p:nvPr>
        </p:nvSpPr>
        <p:spPr>
          <a:xfrm>
            <a:off x="1522750" y="227622"/>
            <a:ext cx="6366900" cy="4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Наскільки задоволені Ви якістю викладання предметів?</a:t>
            </a:r>
            <a:endParaRPr sz="39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3" name="Google Shape;163;p19" descr="Діаграма відповідей у Формах. Назва запитання: Наскільки задоволені Ви якістю викладання предметів?. Кількість відповідей: 115 відповідей." title="Наскільки задоволені Ви якістю викладання предметів?"/>
          <p:cNvPicPr preferRelativeResize="0"/>
          <p:nvPr/>
        </p:nvPicPr>
        <p:blipFill rotWithShape="1">
          <a:blip r:embed="rId3">
            <a:alphaModFix/>
          </a:blip>
          <a:srcRect l="19850" t="27847" r="14549" b="8514"/>
          <a:stretch/>
        </p:blipFill>
        <p:spPr>
          <a:xfrm>
            <a:off x="1522750" y="1275907"/>
            <a:ext cx="6589892" cy="2913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>
            <a:spLocks noGrp="1"/>
          </p:cNvSpPr>
          <p:nvPr>
            <p:ph type="title"/>
          </p:nvPr>
        </p:nvSpPr>
        <p:spPr>
          <a:xfrm>
            <a:off x="1446050" y="266000"/>
            <a:ext cx="6366900" cy="7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 вважаєте Ви, що програма навчання відповідає сучасним вимогам ринку праці?</a:t>
            </a:r>
            <a:endParaRPr sz="3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9" name="Google Shape;169;p20" descr="Діаграма відповідей у Формах. Назва запитання: Чи вважаєте Ви, що програма навчання відповідає сучасним вимогам ринку праці?. Кількість відповідей: 115 відповідей." title="Чи вважаєте Ви, що програма навчання відповідає сучасним вимогам ринку праці?"/>
          <p:cNvPicPr preferRelativeResize="0"/>
          <p:nvPr/>
        </p:nvPicPr>
        <p:blipFill rotWithShape="1">
          <a:blip r:embed="rId3">
            <a:alphaModFix/>
          </a:blip>
          <a:srcRect l="20504" t="26819" r="15520" b="10061"/>
          <a:stretch/>
        </p:blipFill>
        <p:spPr>
          <a:xfrm>
            <a:off x="1446050" y="1332885"/>
            <a:ext cx="6464573" cy="2909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>
            <a:spLocks noGrp="1"/>
          </p:cNvSpPr>
          <p:nvPr>
            <p:ph type="title"/>
          </p:nvPr>
        </p:nvSpPr>
        <p:spPr>
          <a:xfrm>
            <a:off x="1336425" y="333075"/>
            <a:ext cx="6366900" cy="6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Як Ви оцінюєте доступність викладачів для консультацій та допомоги?</a:t>
            </a:r>
            <a:endParaRPr sz="3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5" name="Google Shape;175;p21" descr="Діаграма відповідей у Формах. Назва запитання: Як Ви оцінюєте доступність викладачів для консультацій та допомоги?&#10;. Кількість відповідей: 115 відповідей." title="Як Ви оцінюєте доступність викладачів для консультацій та допомоги?&#10;"/>
          <p:cNvPicPr preferRelativeResize="0"/>
          <p:nvPr/>
        </p:nvPicPr>
        <p:blipFill rotWithShape="1">
          <a:blip r:embed="rId3">
            <a:alphaModFix/>
          </a:blip>
          <a:srcRect l="20396" t="28101" r="19311" b="10325"/>
          <a:stretch/>
        </p:blipFill>
        <p:spPr>
          <a:xfrm>
            <a:off x="1648048" y="1254642"/>
            <a:ext cx="6507124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225</Words>
  <Application>Microsoft Office PowerPoint</Application>
  <PresentationFormat>Экран (16:9)</PresentationFormat>
  <Paragraphs>21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Nunito</vt:lpstr>
      <vt:lpstr>Arial</vt:lpstr>
      <vt:lpstr>Calibri</vt:lpstr>
      <vt:lpstr>Times New Roman</vt:lpstr>
      <vt:lpstr>Shift</vt:lpstr>
      <vt:lpstr>Результати проведення анкетування “Освіта очима здобувачів вищої освіти Національної академії статистики, обліку та аудиту”</vt:lpstr>
      <vt:lpstr> Мета анкетування "Освіта очима здобувачів вищої освіти Національної академії статистики, обліку та аудиту" полягає в оцінці якості освітнього процесу, виявленні проблемних аспектів, врахуванні пропозицій студентів для покращення навчання, створенні комфортного середовища та моніторингу ефективності освітньої політики. Інструментарій дослідження: анкета. Взяло участь в анкетуванні 724 здобувачів вищої  освіти. Узагальнені результати опитування відображені на діаграмах, поданих нижче.   </vt:lpstr>
      <vt:lpstr>Ваш курс навчання:</vt:lpstr>
      <vt:lpstr>Вкажіть Вашу спеціальність:</vt:lpstr>
      <vt:lpstr>Ваша форма навчання:</vt:lpstr>
      <vt:lpstr>Як Ви оцінюєте загальну якість навчання в Академії?</vt:lpstr>
      <vt:lpstr>Наскільки задоволені Ви якістю викладання предметів?</vt:lpstr>
      <vt:lpstr>Чи вважаєте Ви, що програма навчання відповідає сучасним вимогам ринку праці?</vt:lpstr>
      <vt:lpstr>Як Ви оцінюєте доступність викладачів для консультацій та допомоги?</vt:lpstr>
      <vt:lpstr>Як Ви вважаєте, чи є корисними навчальні матеріали (підручники, презентації, електронні ресурси), які використовуються на заняттях?</vt:lpstr>
      <vt:lpstr>Наскільки зручними є формати навчання (лекції, практичні заняття, семінари)?</vt:lpstr>
      <vt:lpstr>Як Ви оцінюєте умови для участі в позаурочній діяльності (клуби, гуртки, спортивні секції)?</vt:lpstr>
      <vt:lpstr>Чи відчуваєте Ви підтримку з боку Академії у своїй професійній підготовці?</vt:lpstr>
      <vt:lpstr>Як Ви оцінюєте можливості для стажування та практики, які надає Академія?</vt:lpstr>
      <vt:lpstr>Чи є у Вас чітке уявлення про кар'єрні перспективи після закінчення навчання?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 проведення анкетування “Освіта очима здобувачів вищої освіти Національної академії статистики, обліку та аудиту”</dc:title>
  <dc:creator>ZamDFBS</dc:creator>
  <cp:lastModifiedBy>Пархоменко Вікторія</cp:lastModifiedBy>
  <cp:revision>2</cp:revision>
  <dcterms:modified xsi:type="dcterms:W3CDTF">2024-12-09T11:55:05Z</dcterms:modified>
</cp:coreProperties>
</file>