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Nunito" panose="020B0604020202020204" charset="-52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9fa01352c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19fa01352c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9fa01352c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9fa01352c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9fa01352c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19fa01352c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19fa01352c_0_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19fa01352c_0_7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19fa01352c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19fa01352c_0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19fa01352c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19fa01352c_0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19fa01352c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19fa01352c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9fa01352c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9fa01352c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9fa01352c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19fa01352c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9fa01352c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19fa01352c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9fa01352c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19fa01352c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9fa01352c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9fa01352c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9fa01352c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19fa01352c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9fa01352c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19fa01352c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9fa01352c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19fa01352c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819150" y="386975"/>
            <a:ext cx="7505700" cy="3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90"/>
              <a:buFont typeface="Times New Roman"/>
              <a:buNone/>
            </a:pPr>
            <a:r>
              <a:rPr lang="uk" sz="3600" b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Результати анкетування здобувачів першого (бакалаврського) рівня  вищої освіти щодо якості освітньо-професійної програми "Менеджмент зовнішньоекономічної діяльності"</a:t>
            </a:r>
            <a:endParaRPr sz="2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905400" y="2513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розумієте Ви сутність академічної доброчесності як сукупності етичних принципів та визначених законом правил, якими мають керуватися учасники освітнього процесу?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22" descr="Діаграма відповідей у Формах. Назва запитання: Чи розумієте Ви сутність академічної доброчесності як сукупності етичних принципів та визначених законом правил, якими мають керуватися учасники освітнього процесу?&#10;. Кількість відповідей: 30 відповідей." title="Чи розумієте Ви сутність академічної доброчесності як сукупності етичних принципів та визначених законом правил, якими мають керуватися учасники освітнього процесу?&#10;"/>
          <p:cNvPicPr preferRelativeResize="0"/>
          <p:nvPr/>
        </p:nvPicPr>
        <p:blipFill rotWithShape="1">
          <a:blip r:embed="rId3">
            <a:alphaModFix/>
          </a:blip>
          <a:srcRect l="20360" t="33399" r="21115" b="9691"/>
          <a:stretch/>
        </p:blipFill>
        <p:spPr>
          <a:xfrm>
            <a:off x="2118555" y="1706067"/>
            <a:ext cx="5558151" cy="2589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886250" y="251325"/>
            <a:ext cx="75057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формує у Вас освітньо-професійна програма загальні компетентності (наприклад, «Здатність до абстрактного мислення, аналізу та синтезу»)?</a:t>
            </a:r>
            <a:endParaRPr sz="3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p23" descr="Діаграма відповідей у Формах. Назва запитання: Чи формує у Вас освітньо-професійна програма загальні компетентності (наприклад, «Здатність до абстрактного мислення, аналізу та синтезу»)?&#10;. Кількість відповідей: 30 відповідей." title="Чи формує у Вас освітньо-професійна програма загальні компетентності (наприклад, «Здатність до абстрактного мислення, аналізу та синтезу»)?&#10;"/>
          <p:cNvPicPr preferRelativeResize="0"/>
          <p:nvPr/>
        </p:nvPicPr>
        <p:blipFill rotWithShape="1">
          <a:blip r:embed="rId3">
            <a:alphaModFix/>
          </a:blip>
          <a:srcRect l="20367" t="34602" r="21237" b="9005"/>
          <a:stretch/>
        </p:blipFill>
        <p:spPr>
          <a:xfrm>
            <a:off x="1998921" y="1464741"/>
            <a:ext cx="5837274" cy="2703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819150" y="2225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формує у Вас освітньо-професійна програма спеціальні (фахові) компетентності, наприклад, здатність організовувати та проводити управлінські дослідження, використовуючи сучасну методологію та інформаційні технології?</a:t>
            </a:r>
            <a:endParaRPr sz="3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24" descr="Діаграма відповідей у Формах. Назва запитання: Чи формує у Вас освітньо-професійна програма спеціальні (фахові) компетентності, наприклад, здатність організовувати та проводити управлінські дослідження, використовуючи сучасну методологію та інформаційні технології?&#10;. Кількість відповідей: 30 відповідей." title="Чи формує у Вас освітньо-професійна програма спеціальні (фахові) компетентності, наприклад, здатність організовувати та проводити управлінські дослідження, використовуючи сучасну методологію та інформаційні технології?&#10;"/>
          <p:cNvPicPr preferRelativeResize="0"/>
          <p:nvPr/>
        </p:nvPicPr>
        <p:blipFill rotWithShape="1">
          <a:blip r:embed="rId3">
            <a:alphaModFix/>
          </a:blip>
          <a:srcRect l="20198" t="35151" r="22091" b="9873"/>
          <a:stretch/>
        </p:blipFill>
        <p:spPr>
          <a:xfrm>
            <a:off x="1818168" y="1561004"/>
            <a:ext cx="5837274" cy="2617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886250" y="241750"/>
            <a:ext cx="7505700" cy="5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співпали Ваші очікування щодо освітньо-професійної програми Вашої спеціальності з її реальним змістом?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25" descr="Діаграма відповідей у Формах. Назва запитання: Чи співпали Ваші очікування щодо освітньо-професійної програми Вашої спеціальності з її реальним змістом?&#10;. Кількість відповідей: 30 відповідей." title="Чи співпали Ваші очікування щодо освітньо-професійної програми Вашої спеціальності з її реальним змістом?&#10;"/>
          <p:cNvPicPr preferRelativeResize="0"/>
          <p:nvPr/>
        </p:nvPicPr>
        <p:blipFill rotWithShape="1">
          <a:blip r:embed="rId3">
            <a:alphaModFix/>
          </a:blip>
          <a:srcRect l="20178" t="33251" r="21267" b="9379"/>
          <a:stretch/>
        </p:blipFill>
        <p:spPr>
          <a:xfrm>
            <a:off x="2214497" y="1416609"/>
            <a:ext cx="5557903" cy="2687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905400" y="222575"/>
            <a:ext cx="75057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54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задоволені Ви методами навчання і викладання за Вашою освітньо-професійною програмою?</a:t>
            </a:r>
            <a:endParaRPr sz="316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" name="Google Shape;205;p26" descr="Діаграма відповідей у Формах. Назва запитання: Чи задоволені Ви методами навчання і викладання за Вашою освітньо-професійною програмою?&#10;. Кількість відповідей: 30 відповідей." title="Чи задоволені Ви методами навчання і викладання за Вашою освітньо-професійною програмою?&#10;"/>
          <p:cNvPicPr preferRelativeResize="0"/>
          <p:nvPr/>
        </p:nvPicPr>
        <p:blipFill rotWithShape="1">
          <a:blip r:embed="rId3">
            <a:alphaModFix/>
          </a:blip>
          <a:srcRect l="20289" t="34092" r="21391" b="9358"/>
          <a:stretch/>
        </p:blipFill>
        <p:spPr>
          <a:xfrm>
            <a:off x="2138183" y="1445483"/>
            <a:ext cx="5783073" cy="26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819150" y="232175"/>
            <a:ext cx="7505700" cy="6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Вашу думку, чи містить ОПП засади щодо можливостей професійного зростання?</a:t>
            </a:r>
            <a:endParaRPr sz="3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1" name="Google Shape;211;p27" descr="Діаграма відповідей у Формах. Назва запитання: На Вашу думку, чи містить ОПП засади щодо можливостей професійного зростання?&#10;. Кількість відповідей: 30 відповідей." title="На Вашу думку, чи містить ОПП засади щодо можливостей професійного зростання?&#10;"/>
          <p:cNvPicPr preferRelativeResize="0"/>
          <p:nvPr/>
        </p:nvPicPr>
        <p:blipFill rotWithShape="1">
          <a:blip r:embed="rId3">
            <a:alphaModFix/>
          </a:blip>
          <a:srcRect l="20286" t="29905" r="20723" b="10066"/>
          <a:stretch/>
        </p:blipFill>
        <p:spPr>
          <a:xfrm>
            <a:off x="2113407" y="1148316"/>
            <a:ext cx="5861011" cy="2665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876650" y="270500"/>
            <a:ext cx="7505700" cy="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формує у Вас освітньо-професійна програма загальні (філософські і мовні) компетентності?</a:t>
            </a:r>
            <a:endParaRPr sz="3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7" name="Google Shape;217;p28" descr="Діаграма відповідей у Формах. Назва запитання: Чи формує у Вас освітньо-професійна програма загальні (філософські і мовні) компетентності?&#10;. Кількість відповідей: 30 відповідей." title="Чи формує у Вас освітньо-професійна програма загальні (філософські і мовні) компетентності?&#10;"/>
          <p:cNvPicPr preferRelativeResize="0"/>
          <p:nvPr/>
        </p:nvPicPr>
        <p:blipFill rotWithShape="1">
          <a:blip r:embed="rId3">
            <a:alphaModFix/>
          </a:blip>
          <a:srcRect l="20301" t="34169" r="21443" b="9555"/>
          <a:stretch/>
        </p:blipFill>
        <p:spPr>
          <a:xfrm>
            <a:off x="2338940" y="1244009"/>
            <a:ext cx="5688641" cy="2552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>
            <a:spLocks noGrp="1"/>
          </p:cNvSpPr>
          <p:nvPr>
            <p:ph type="title"/>
          </p:nvPr>
        </p:nvSpPr>
        <p:spPr>
          <a:xfrm>
            <a:off x="819150" y="229325"/>
            <a:ext cx="7505700" cy="46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888" b="1" i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 анкетування </a:t>
            </a:r>
            <a:r>
              <a:rPr lang="uk" sz="2888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оцінити якість освітньо-професійної програми "Менеджмент зовнішньоекономічної діяльності", виявити її сильні та слабкі сторони, а також визначити рівень задоволеності здобувачів для подальшого вдосконалення програми.</a:t>
            </a:r>
            <a:endParaRPr sz="2888" dirty="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888" b="1" i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Інструментарій дослідження:</a:t>
            </a:r>
            <a:r>
              <a:rPr lang="uk" sz="2888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анкета.</a:t>
            </a:r>
            <a:endParaRPr sz="2888" dirty="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888" b="1" i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Взяло участь в анкетуванні 248 здобувачів вищої освіти.</a:t>
            </a:r>
            <a:endParaRPr sz="2888" b="1" i="1" dirty="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888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Узагальнені результати опитування відображені на діаграмах, поданих нижче.</a:t>
            </a:r>
            <a:endParaRPr sz="2888" dirty="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948150" y="2436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зустрічається дублювання змісту навчального матеріалу дисциплін освітньої програми Вашої спеціальності?</a:t>
            </a:r>
            <a:endParaRPr sz="3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15" descr="Діаграма відповідей у Формах. Назва запитання: Чи зустрічається дублювання змісту навчального матеріалу дисциплін освітньої програми Вашої спеціальності?&#10;. Кількість відповідей: 30 відповідей." title="Чи зустрічається дублювання змісту навчального матеріалу дисциплін освітньої програми Вашої спеціальності?&#10;"/>
          <p:cNvPicPr preferRelativeResize="0"/>
          <p:nvPr/>
        </p:nvPicPr>
        <p:blipFill rotWithShape="1">
          <a:blip r:embed="rId3">
            <a:alphaModFix/>
          </a:blip>
          <a:srcRect l="20176" t="34408" r="20532" b="9688"/>
          <a:stretch/>
        </p:blipFill>
        <p:spPr>
          <a:xfrm>
            <a:off x="2321838" y="1464064"/>
            <a:ext cx="5695111" cy="252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>
            <a:spLocks noGrp="1"/>
          </p:cNvSpPr>
          <p:nvPr>
            <p:ph type="title"/>
          </p:nvPr>
        </p:nvSpPr>
        <p:spPr>
          <a:xfrm>
            <a:off x="819150" y="2225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всі дисципліни, які Ви вивчаєте, необхідні для Вашої фахової діяльності та особистісного зростання?</a:t>
            </a:r>
            <a:endParaRPr sz="3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p16" descr="Діаграма відповідей у Формах. Назва запитання: Чи всі дисципліни, які Ви вивчаєте, необхідні для Вашої фахової діяльності та особистісного зростання?&#10;. Кількість відповідей: 30 відповідей." title="Чи всі дисципліни, які Ви вивчаєте, необхідні для Вашої фахової діяльності та особистісного зростання?&#10;"/>
          <p:cNvPicPr preferRelativeResize="0"/>
          <p:nvPr/>
        </p:nvPicPr>
        <p:blipFill rotWithShape="1">
          <a:blip r:embed="rId3">
            <a:alphaModFix/>
          </a:blip>
          <a:srcRect l="20079" t="33922" r="21379" b="9615"/>
          <a:stretch/>
        </p:blipFill>
        <p:spPr>
          <a:xfrm>
            <a:off x="1827114" y="1339702"/>
            <a:ext cx="6072877" cy="2700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819150" y="260925"/>
            <a:ext cx="75057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629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достатній, на Вашу думку, зміст (перелік компонентів, дисциплін) освітньої програми для успішної роботи за фахом?</a:t>
            </a:r>
            <a:endParaRPr sz="325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17" descr="Діаграма відповідей у Формах. Назва запитання: Чи достатній, на Вашу думку, зміст (перелік компонентів, дисциплін) освітньої програми для успішної роботи за фахом?&#10;. Кількість відповідей: 30 відповідей." title="Чи достатній, на Вашу думку, зміст (перелік компонентів, дисциплін) освітньої програми для успішної роботи за фахом?&#10;"/>
          <p:cNvPicPr preferRelativeResize="0"/>
          <p:nvPr/>
        </p:nvPicPr>
        <p:blipFill rotWithShape="1">
          <a:blip r:embed="rId3">
            <a:alphaModFix/>
          </a:blip>
          <a:srcRect l="20080" t="33456" r="21494" b="9029"/>
          <a:stretch/>
        </p:blipFill>
        <p:spPr>
          <a:xfrm>
            <a:off x="2060763" y="1382233"/>
            <a:ext cx="5966818" cy="2753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991700" y="241750"/>
            <a:ext cx="7505700" cy="6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74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Як Ви вважаєте, чи всі навчальні дисципліни, які Ви вивчаєте, необхідні для Вашої професійної діяльності?</a:t>
            </a:r>
            <a:endParaRPr sz="3359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18" descr="Діаграма відповідей у Формах. Назва запитання: Як Ви вважаєте, чи всі навчальні дисципліни, які Ви вивчаєте, необхідні для Вашої професійної діяльності?&#10;. Кількість відповідей: 30 відповідей." title="Як Ви вважаєте, чи всі навчальні дисципліни, які Ви вивчаєте, необхідні для Вашої професійної діяльності?&#10;"/>
          <p:cNvPicPr preferRelativeResize="0"/>
          <p:nvPr/>
        </p:nvPicPr>
        <p:blipFill rotWithShape="1">
          <a:blip r:embed="rId3">
            <a:alphaModFix/>
          </a:blip>
          <a:srcRect l="20266" t="31744" r="21294" b="9205"/>
          <a:stretch/>
        </p:blipFill>
        <p:spPr>
          <a:xfrm>
            <a:off x="2138135" y="1233789"/>
            <a:ext cx="5570469" cy="2675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819150" y="251350"/>
            <a:ext cx="75057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729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реалізовується за Вашою освітньою програмою вільний вибір дисциплін?</a:t>
            </a:r>
            <a:endParaRPr sz="335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94C3C8-2562-B3FE-726C-0B0A13FA3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029" y="1148316"/>
            <a:ext cx="6166884" cy="32322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xfrm>
            <a:off x="819150" y="260925"/>
            <a:ext cx="7505700" cy="6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достатній обсяг практичної підготовки, закладений в освітньо-професійну програму Вашої спеціальності?</a:t>
            </a:r>
            <a:endParaRPr sz="3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9" name="Google Shape;169;p20" descr="Діаграма відповідей у Формах. Назва запитання: Чи достатній обсяг практичної підготовки, закладений в освітньо-професійну програму Вашої спеціальності?&#10;. Кількість відповідей: 30 відповідей." title="Чи достатній обсяг практичної підготовки, закладений в освітньо-професійну програму Вашої спеціальності?&#10;"/>
          <p:cNvPicPr preferRelativeResize="0"/>
          <p:nvPr/>
        </p:nvPicPr>
        <p:blipFill rotWithShape="1">
          <a:blip r:embed="rId3">
            <a:alphaModFix/>
          </a:blip>
          <a:srcRect l="20034" t="34598" r="21128" b="9497"/>
          <a:stretch/>
        </p:blipFill>
        <p:spPr>
          <a:xfrm>
            <a:off x="2137144" y="1317603"/>
            <a:ext cx="5869172" cy="262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819150" y="260925"/>
            <a:ext cx="75057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порушується, на Вашу думку, логіка викладання професійних дисциплін освітньо-професійної програми Вашої спеціальності?</a:t>
            </a:r>
            <a:endParaRPr sz="3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21" descr="Діаграма відповідей у Формах. Назва запитання: Чи порушується, на Вашу думку, логіка викладання професійних дисциплін освітньо-професійної програми Вашої спеціальності?&#10;. Кількість відповідей: 30 відповідей." title="Чи порушується, на Вашу думку, логіка викладання професійних дисциплін освітньо-професійної програми Вашої спеціальності?&#10;"/>
          <p:cNvPicPr preferRelativeResize="0"/>
          <p:nvPr/>
        </p:nvPicPr>
        <p:blipFill rotWithShape="1">
          <a:blip r:embed="rId3">
            <a:alphaModFix/>
          </a:blip>
          <a:srcRect l="20239" t="32061" r="21417" b="10034"/>
          <a:stretch/>
        </p:blipFill>
        <p:spPr>
          <a:xfrm>
            <a:off x="2137145" y="1440675"/>
            <a:ext cx="5826642" cy="2589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306</Words>
  <Application>Microsoft Office PowerPoint</Application>
  <PresentationFormat>Экран (16:9)</PresentationFormat>
  <Paragraphs>20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Nunito</vt:lpstr>
      <vt:lpstr>Arial</vt:lpstr>
      <vt:lpstr>Calibri</vt:lpstr>
      <vt:lpstr>Times New Roman</vt:lpstr>
      <vt:lpstr>Shift</vt:lpstr>
      <vt:lpstr>Результати анкетування здобувачів першого (бакалаврського) рівня  вищої освіти щодо якості освітньо-професійної програми "Менеджмент зовнішньоекономічної діяльності"</vt:lpstr>
      <vt:lpstr>Мета анкетування – оцінити якість освітньо-професійної програми "Менеджмент зовнішньоекономічної діяльності", виявити її сильні та слабкі сторони, а також визначити рівень задоволеності здобувачів для подальшого вдосконалення програми. Інструментарій дослідження: анкета. Взяло участь в анкетуванні 248 здобувачів вищої освіти. Узагальнені результати опитування відображені на діаграмах, поданих нижче.   </vt:lpstr>
      <vt:lpstr>Чи зустрічається дублювання змісту навчального матеріалу дисциплін освітньої програми Вашої спеціальності?</vt:lpstr>
      <vt:lpstr>Чи всі дисципліни, які Ви вивчаєте, необхідні для Вашої фахової діяльності та особистісного зростання?</vt:lpstr>
      <vt:lpstr>Чи достатній, на Вашу думку, зміст (перелік компонентів, дисциплін) освітньої програми для успішної роботи за фахом?</vt:lpstr>
      <vt:lpstr>Як Ви вважаєте, чи всі навчальні дисципліни, які Ви вивчаєте, необхідні для Вашої професійної діяльності?</vt:lpstr>
      <vt:lpstr>Чи реалізовується за Вашою освітньою програмою вільний вибір дисциплін?</vt:lpstr>
      <vt:lpstr>Чи достатній обсяг практичної підготовки, закладений в освітньо-професійну програму Вашої спеціальності?</vt:lpstr>
      <vt:lpstr>Чи порушується, на Вашу думку, логіка викладання професійних дисциплін освітньо-професійної програми Вашої спеціальності?</vt:lpstr>
      <vt:lpstr>Чи розумієте Ви сутність академічної доброчесності як сукупності етичних принципів та визначених законом правил, якими мають керуватися учасники освітнього процесу?</vt:lpstr>
      <vt:lpstr>Чи формує у Вас освітньо-професійна програма загальні компетентності (наприклад, «Здатність до абстрактного мислення, аналізу та синтезу»)?</vt:lpstr>
      <vt:lpstr>Чи формує у Вас освітньо-професійна програма спеціальні (фахові) компетентності, наприклад, здатність організовувати та проводити управлінські дослідження, використовуючи сучасну методологію та інформаційні технології?</vt:lpstr>
      <vt:lpstr>Чи співпали Ваші очікування щодо освітньо-професійної програми Вашої спеціальності з її реальним змістом?</vt:lpstr>
      <vt:lpstr>Чи задоволені Ви методами навчання і викладання за Вашою освітньо-професійною програмою?</vt:lpstr>
      <vt:lpstr>На Вашу думку, чи містить ОПП засади щодо можливостей професійного зростання?</vt:lpstr>
      <vt:lpstr>Чи формує у Вас освітньо-професійна програма загальні (філософські і мовні) компетентності?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анкетування здобувачів першого (бакалаврського) рівня  вищої освіти щодо якості освітньо-професійної програми "Менеджмент зовнішньоекономічної діяльності"</dc:title>
  <dc:creator>Lenovo</dc:creator>
  <cp:lastModifiedBy>Пархоменко Вікторія</cp:lastModifiedBy>
  <cp:revision>2</cp:revision>
  <dcterms:modified xsi:type="dcterms:W3CDTF">2024-12-09T11:44:24Z</dcterms:modified>
</cp:coreProperties>
</file>