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Nunito" panose="020B0604020202020204" charset="-52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1a2e3f65db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1a2e3f65db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1a2e3f65db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1a2e3f65db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1a2e3f65db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1a2e3f65db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1a2e3f65db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1a2e3f65db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1a2e3f65db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1a2e3f65db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1a2e3f65db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1a2e3f65db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1a2e3f65db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1a2e3f65db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1a2e3f65db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1a2e3f65db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1a2e3f65db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1a2e3f65db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1a2e3f65db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1a2e3f65db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1a2e3f65db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1a2e3f65db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1a2e3f65db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1a2e3f65db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1a2e3f65db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1a2e3f65db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1a2e3f65db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1a2e3f65db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1a2e3f65db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1a2e3f65db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rgbClr val="98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title"/>
          </p:nvPr>
        </p:nvSpPr>
        <p:spPr>
          <a:xfrm>
            <a:off x="257975" y="243650"/>
            <a:ext cx="8656800" cy="46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90"/>
              <a:buFont typeface="Times New Roman"/>
              <a:buNone/>
            </a:pPr>
            <a:r>
              <a:rPr lang="uk" sz="3600" b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Результати анкетування здобувачів другого (магістерського) рівня  вищої освіти щодо якості освітньо-професійної програми </a:t>
            </a:r>
            <a:r>
              <a:rPr lang="uk" sz="3600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"Міжнародний менеджмент"</a:t>
            </a:r>
            <a:endParaRPr sz="4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 txBox="1">
            <a:spLocks noGrp="1"/>
          </p:cNvSpPr>
          <p:nvPr>
            <p:ph type="title"/>
          </p:nvPr>
        </p:nvSpPr>
        <p:spPr>
          <a:xfrm>
            <a:off x="876650" y="213000"/>
            <a:ext cx="7505700" cy="8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Чи розумієте Ви сутність академічної доброчесності як сукупності етичних принципів та визначених законом правил, якими мають керуватися учасники освітнього процесу?</a:t>
            </a:r>
            <a:endParaRPr sz="34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1" name="Google Shape;181;p22" descr="Діаграма відповідей у Формах. Назва запитання: Чи розумієте Ви сутність академічної доброчесності як сукупності етичних принципів та визначених законом правил, якими мають керуватися учасники освітнього процесу?&#10;. Кількість відповідей: 17 відповідей." title="Чи розумієте Ви сутність академічної доброчесності як сукупності етичних принципів та визначених законом правил, якими мають керуватися учасники освітнього процесу?&#10;"/>
          <p:cNvPicPr preferRelativeResize="0"/>
          <p:nvPr/>
        </p:nvPicPr>
        <p:blipFill rotWithShape="1">
          <a:blip r:embed="rId3">
            <a:alphaModFix/>
          </a:blip>
          <a:srcRect l="20297" t="32866" r="21140" b="8265"/>
          <a:stretch/>
        </p:blipFill>
        <p:spPr>
          <a:xfrm>
            <a:off x="1871331" y="1158948"/>
            <a:ext cx="6113720" cy="3083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"/>
          <p:cNvSpPr txBox="1">
            <a:spLocks noGrp="1"/>
          </p:cNvSpPr>
          <p:nvPr>
            <p:ph type="title"/>
          </p:nvPr>
        </p:nvSpPr>
        <p:spPr>
          <a:xfrm>
            <a:off x="867075" y="251325"/>
            <a:ext cx="75057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Чи формує у Вас освітньо-професійна програма загальні компетентності (наприклад, «Здатність до абстрактного мислення, аналізу та синтезу»)?</a:t>
            </a:r>
            <a:endParaRPr sz="34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7" name="Google Shape;187;p23" descr="Діаграма відповідей у Формах. Назва запитання: Чи формує у Вас освітньо-професійна програма загальні компетентності (наприклад, «Здатність до абстрактного мислення, аналізу та синтезу»)?&#10;. Кількість відповідей: 17 відповідей." title="Чи формує у Вас освітньо-професійна програма загальні компетентності (наприклад, «Здатність до абстрактного мислення, аналізу та синтезу»)?&#10;"/>
          <p:cNvPicPr preferRelativeResize="0"/>
          <p:nvPr/>
        </p:nvPicPr>
        <p:blipFill rotWithShape="1">
          <a:blip r:embed="rId3">
            <a:alphaModFix/>
          </a:blip>
          <a:srcRect l="20144" t="34088" r="21090" b="8572"/>
          <a:stretch/>
        </p:blipFill>
        <p:spPr>
          <a:xfrm>
            <a:off x="1519417" y="1233377"/>
            <a:ext cx="6199820" cy="2902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>
            <a:spLocks noGrp="1"/>
          </p:cNvSpPr>
          <p:nvPr>
            <p:ph type="title"/>
          </p:nvPr>
        </p:nvSpPr>
        <p:spPr>
          <a:xfrm>
            <a:off x="819150" y="2609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Чи формує у Вас освітньо-професійна програма спеціальні (фахові) компетентності, наприклад, здатність організовувати та проводити управлінські дослідження, використовуючи сучасну методологію та інформаційні технології?</a:t>
            </a:r>
            <a:endParaRPr sz="33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3" name="Google Shape;193;p24" descr="Діаграма відповідей у Формах. Назва запитання: Чи формує у Вас освітньо-професійна програма спеціальні (фахові) компетентності, наприклад, здатність організовувати та проводити управлінські дослідження, використовуючи сучасну методологію та інформаційні технології?&#10;. Кількість відповідей: 17 відповідей." title="Чи формує у Вас освітньо-професійна програма спеціальні (фахові) компетентності, наприклад, здатність організовувати та проводити управлінські дослідження, використовуючи сучасну методологію та інформаційні технології?&#10;"/>
          <p:cNvPicPr preferRelativeResize="0"/>
          <p:nvPr/>
        </p:nvPicPr>
        <p:blipFill rotWithShape="1">
          <a:blip r:embed="rId3">
            <a:alphaModFix/>
          </a:blip>
          <a:srcRect l="20051" t="34997" r="21506" b="9714"/>
          <a:stretch/>
        </p:blipFill>
        <p:spPr>
          <a:xfrm>
            <a:off x="1890678" y="1424763"/>
            <a:ext cx="5902988" cy="2785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 txBox="1">
            <a:spLocks noGrp="1"/>
          </p:cNvSpPr>
          <p:nvPr>
            <p:ph type="title"/>
          </p:nvPr>
        </p:nvSpPr>
        <p:spPr>
          <a:xfrm>
            <a:off x="915000" y="260900"/>
            <a:ext cx="7505700" cy="7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Чи співпали Ваші очікування щодо освітньо-професійної програми Вашої спеціальності з її реальним змістом?</a:t>
            </a:r>
            <a:endParaRPr sz="36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9" name="Google Shape;199;p25" descr="Діаграма відповідей у Формах. Назва запитання: Чи співпали Ваші очікування щодо освітньо-професійної програми Вашої спеціальності з її реальним змістом?&#10;. Кількість відповідей: 17 відповідей." title="Чи співпали Ваші очікування щодо освітньо-професійної програми Вашої спеціальності з її реальним змістом?&#10;"/>
          <p:cNvPicPr preferRelativeResize="0"/>
          <p:nvPr/>
        </p:nvPicPr>
        <p:blipFill rotWithShape="1">
          <a:blip r:embed="rId3">
            <a:alphaModFix/>
          </a:blip>
          <a:srcRect l="20078" t="31951" r="21657" b="9228"/>
          <a:stretch/>
        </p:blipFill>
        <p:spPr>
          <a:xfrm>
            <a:off x="1998921" y="1318438"/>
            <a:ext cx="5869171" cy="2785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 txBox="1">
            <a:spLocks noGrp="1"/>
          </p:cNvSpPr>
          <p:nvPr>
            <p:ph type="title"/>
          </p:nvPr>
        </p:nvSpPr>
        <p:spPr>
          <a:xfrm>
            <a:off x="742450" y="251350"/>
            <a:ext cx="75057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Чи задоволені Ви методами навчання і викладання за Вашою освітньо-професійною програмою?</a:t>
            </a:r>
            <a:endParaRPr sz="34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5" name="Google Shape;205;p26" descr="Діаграма відповідей у Формах. Назва запитання: Чи задоволені Ви методами навчання і викладання за Вашою освітньо-професійною програмою?&#10;. Кількість відповідей: 17 відповідей." title="Чи задоволені Ви методами навчання і викладання за Вашою освітньо-професійною програмою?&#10;"/>
          <p:cNvPicPr preferRelativeResize="0"/>
          <p:nvPr/>
        </p:nvPicPr>
        <p:blipFill rotWithShape="1">
          <a:blip r:embed="rId3">
            <a:alphaModFix/>
          </a:blip>
          <a:srcRect l="20454" t="32965" r="20683" b="9832"/>
          <a:stretch/>
        </p:blipFill>
        <p:spPr>
          <a:xfrm>
            <a:off x="2060750" y="1265274"/>
            <a:ext cx="6094422" cy="2881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 txBox="1">
            <a:spLocks noGrp="1"/>
          </p:cNvSpPr>
          <p:nvPr>
            <p:ph type="title"/>
          </p:nvPr>
        </p:nvSpPr>
        <p:spPr>
          <a:xfrm>
            <a:off x="819150" y="241750"/>
            <a:ext cx="7505700" cy="6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 Вашу думку, чи містить ОПП засади щодо можливостей професійного зростання?</a:t>
            </a:r>
            <a:endParaRPr sz="34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1" name="Google Shape;211;p27" descr="Діаграма відповідей у Формах. Назва запитання: На Вашу думку, чи містить ОПП засади щодо можливостей професійного зростання?&#10;. Кількість відповідей: 17 відповідей." title="На Вашу думку, чи містить ОПП засади щодо можливостей професійного зростання?&#10;"/>
          <p:cNvPicPr preferRelativeResize="0"/>
          <p:nvPr/>
        </p:nvPicPr>
        <p:blipFill rotWithShape="1">
          <a:blip r:embed="rId3">
            <a:alphaModFix/>
          </a:blip>
          <a:srcRect l="20290" t="30421" r="21151" b="10322"/>
          <a:stretch/>
        </p:blipFill>
        <p:spPr>
          <a:xfrm>
            <a:off x="2052084" y="1339702"/>
            <a:ext cx="6188149" cy="2923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 txBox="1">
            <a:spLocks noGrp="1"/>
          </p:cNvSpPr>
          <p:nvPr>
            <p:ph type="title"/>
          </p:nvPr>
        </p:nvSpPr>
        <p:spPr>
          <a:xfrm>
            <a:off x="876675" y="308850"/>
            <a:ext cx="7505700" cy="6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1640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Чи формує у Вас освітньо-професійна програма загальні (філософські і мовні) компетентності?</a:t>
            </a:r>
            <a:endParaRPr sz="3259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7" name="Google Shape;217;p28" descr="Діаграма відповідей у Формах. Назва запитання: Чи формує у Вас освітньо-професійна програма загальні (філософські і мовні) компетентності?&#10;. Кількість відповідей: 17 відповідей." title="Чи формує у Вас освітньо-професійна програма загальні (філософські і мовні) компетентності?&#10;"/>
          <p:cNvPicPr preferRelativeResize="0"/>
          <p:nvPr/>
        </p:nvPicPr>
        <p:blipFill rotWithShape="1">
          <a:blip r:embed="rId3">
            <a:alphaModFix/>
          </a:blip>
          <a:srcRect l="20275" t="34779" r="21056" b="8869"/>
          <a:stretch/>
        </p:blipFill>
        <p:spPr>
          <a:xfrm>
            <a:off x="1818167" y="1201479"/>
            <a:ext cx="6347638" cy="3009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 txBox="1">
            <a:spLocks noGrp="1"/>
          </p:cNvSpPr>
          <p:nvPr>
            <p:ph type="title"/>
          </p:nvPr>
        </p:nvSpPr>
        <p:spPr>
          <a:xfrm>
            <a:off x="819150" y="3472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888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Мета анкетування – оцінити якість освітньо-професійної програми </a:t>
            </a:r>
            <a:r>
              <a:rPr lang="uk" sz="2850" dirty="0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"Міжнародний менеджмент"</a:t>
            </a:r>
            <a:r>
              <a:rPr lang="uk" sz="2850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uk" sz="2888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виявити її сильні та слабкі сторони, а також визначити рівень задоволеності здобувачів для подальшого вдосконалення програми.</a:t>
            </a:r>
            <a:endParaRPr sz="2888" dirty="0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888" b="1" i="1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Інструментарій дослідження:</a:t>
            </a:r>
            <a:r>
              <a:rPr lang="uk" sz="2888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анкета.</a:t>
            </a:r>
            <a:endParaRPr sz="2888" dirty="0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888" b="1" i="1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Взяло участь в анкетуванні 42 </a:t>
            </a:r>
            <a:r>
              <a:rPr lang="uk" sz="2888" b="1" i="1" dirty="0" smtClean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здобувачі </a:t>
            </a:r>
            <a:r>
              <a:rPr lang="uk" sz="2888" b="1" i="1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вищої освіти.</a:t>
            </a:r>
            <a:endParaRPr sz="2888" b="1" i="1" dirty="0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888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Узагальнені результати опитування відображені на діаграмах, поданих нижче.</a:t>
            </a:r>
            <a:endParaRPr sz="2888" dirty="0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857500" y="241750"/>
            <a:ext cx="75057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Чи зустрічається дублювання змісту навчального матеріалу дисциплін освітньої програми Вашої спеціальності?</a:t>
            </a:r>
            <a:endParaRPr sz="36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9" name="Google Shape;139;p15" descr="Діаграма відповідей у Формах. Назва запитання: Чи зустрічається дублювання змісту навчального матеріалу дисциплін освітньої програми Вашої спеціальності?&#10;. Кількість відповідей: 17 відповідей." title="Чи зустрічається дублювання змісту навчального матеріалу дисциплін освітньої програми Вашої спеціальності?&#10;"/>
          <p:cNvPicPr preferRelativeResize="0"/>
          <p:nvPr/>
        </p:nvPicPr>
        <p:blipFill rotWithShape="1">
          <a:blip r:embed="rId3">
            <a:alphaModFix/>
          </a:blip>
          <a:srcRect l="20294" t="33620" r="21436" b="9318"/>
          <a:stretch/>
        </p:blipFill>
        <p:spPr>
          <a:xfrm>
            <a:off x="1605516" y="958451"/>
            <a:ext cx="6230679" cy="3028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6"/>
          <p:cNvSpPr txBox="1">
            <a:spLocks noGrp="1"/>
          </p:cNvSpPr>
          <p:nvPr>
            <p:ph type="title"/>
          </p:nvPr>
        </p:nvSpPr>
        <p:spPr>
          <a:xfrm>
            <a:off x="867050" y="213000"/>
            <a:ext cx="7505700" cy="5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Чи всі дисципліни, які Ви вивчаєте, необхідні для Вашої фахової діяльності та особистісного зростання?</a:t>
            </a:r>
            <a:endParaRPr sz="34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5" name="Google Shape;145;p16" descr="Діаграма відповідей у Формах. Назва запитання: Чи всі дисципліни, які Ви вивчаєте, необхідні для Вашої фахової діяльності та особистісного зростання?&#10;. Кількість відповідей: 17 відповідей." title="Чи всі дисципліни, які Ви вивчаєте, необхідні для Вашої фахової діяльності та особистісного зростання?&#10;"/>
          <p:cNvPicPr preferRelativeResize="0"/>
          <p:nvPr/>
        </p:nvPicPr>
        <p:blipFill rotWithShape="1">
          <a:blip r:embed="rId3">
            <a:alphaModFix/>
          </a:blip>
          <a:srcRect l="20398" t="34925" r="21370" b="9856"/>
          <a:stretch/>
        </p:blipFill>
        <p:spPr>
          <a:xfrm>
            <a:off x="1721061" y="1212112"/>
            <a:ext cx="6370316" cy="2806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>
            <a:spLocks noGrp="1"/>
          </p:cNvSpPr>
          <p:nvPr>
            <p:ph type="title"/>
          </p:nvPr>
        </p:nvSpPr>
        <p:spPr>
          <a:xfrm>
            <a:off x="895850" y="232175"/>
            <a:ext cx="7505700" cy="6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Чи достатній, на Вашу думку, зміст (перелік компонентів, дисциплін) освітньої програми для успішної роботи за фахом?</a:t>
            </a:r>
            <a:endParaRPr sz="35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1" name="Google Shape;151;p17" descr="Діаграма відповідей у Формах. Назва запитання: Чи достатній, на Вашу думку, зміст (перелік компонентів, дисциплін) освітньої програми для успішної роботи за фахом?&#10;. Кількість відповідей: 17 відповідей." title="Чи достатній, на Вашу думку, зміст (перелік компонентів, дисциплін) освітньої програми для успішної роботи за фахом?&#10;"/>
          <p:cNvPicPr preferRelativeResize="0"/>
          <p:nvPr/>
        </p:nvPicPr>
        <p:blipFill rotWithShape="1">
          <a:blip r:embed="rId3">
            <a:alphaModFix/>
          </a:blip>
          <a:srcRect l="20367" t="34844" r="21237" b="9252"/>
          <a:stretch/>
        </p:blipFill>
        <p:spPr>
          <a:xfrm>
            <a:off x="1350336" y="1479075"/>
            <a:ext cx="6379534" cy="2699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>
            <a:spLocks noGrp="1"/>
          </p:cNvSpPr>
          <p:nvPr>
            <p:ph type="title"/>
          </p:nvPr>
        </p:nvSpPr>
        <p:spPr>
          <a:xfrm>
            <a:off x="819150" y="316300"/>
            <a:ext cx="7505700" cy="6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1550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Як Ви вважаєте, чи всі навчальні дисципліни, які Ви вивчаєте, необхідні для Вашої професійної діяльності?</a:t>
            </a:r>
            <a:endParaRPr sz="317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7" name="Google Shape;157;p18" descr="Діаграма відповідей у Формах. Назва запитання: Як Ви вважаєте, чи всі навчальні дисципліни, які Ви вивчаєте, необхідні для Вашої професійної діяльності?&#10;. Кількість відповідей: 17 відповідей." title="Як Ви вважаєте, чи всі навчальні дисципліни, які Ви вивчаєте, необхідні для Вашої професійної діяльності?&#10;"/>
          <p:cNvPicPr preferRelativeResize="0"/>
          <p:nvPr/>
        </p:nvPicPr>
        <p:blipFill rotWithShape="1">
          <a:blip r:embed="rId3">
            <a:alphaModFix/>
          </a:blip>
          <a:srcRect l="20317" t="34263" r="21096" b="9232"/>
          <a:stretch/>
        </p:blipFill>
        <p:spPr>
          <a:xfrm>
            <a:off x="1919330" y="1464699"/>
            <a:ext cx="5927498" cy="2660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9"/>
          <p:cNvSpPr txBox="1">
            <a:spLocks noGrp="1"/>
          </p:cNvSpPr>
          <p:nvPr>
            <p:ph type="title"/>
          </p:nvPr>
        </p:nvSpPr>
        <p:spPr>
          <a:xfrm>
            <a:off x="761625" y="222575"/>
            <a:ext cx="7505700" cy="6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Чи реалізовується за Вашою освітньою програмою вільний вибір дисциплін?</a:t>
            </a:r>
            <a:endParaRPr sz="35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4FEE78B-FD88-8FE9-C308-3C95E1455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044" y="1207684"/>
            <a:ext cx="5662916" cy="30803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 txBox="1">
            <a:spLocks noGrp="1"/>
          </p:cNvSpPr>
          <p:nvPr>
            <p:ph type="title"/>
          </p:nvPr>
        </p:nvSpPr>
        <p:spPr>
          <a:xfrm>
            <a:off x="982100" y="222600"/>
            <a:ext cx="7505700" cy="6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1580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Чи достатній обсяг практичної підготовки, закладений в освітньо-професійну програму Вашої спеціальності?</a:t>
            </a:r>
            <a:endParaRPr sz="3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9" name="Google Shape;169;p20" descr="Діаграма відповідей у Формах. Назва запитання: Чи достатній обсяг практичної підготовки, закладений в освітньо-професійну програму Вашої спеціальності?&#10;. Кількість відповідей: 17 відповідей." title="Чи достатній обсяг практичної підготовки, закладений в освітньо-професійну програму Вашої спеціальності?&#10;"/>
          <p:cNvPicPr preferRelativeResize="0"/>
          <p:nvPr/>
        </p:nvPicPr>
        <p:blipFill rotWithShape="1">
          <a:blip r:embed="rId3">
            <a:alphaModFix/>
          </a:blip>
          <a:srcRect l="20277" t="33781" r="21236" b="7456"/>
          <a:stretch/>
        </p:blipFill>
        <p:spPr>
          <a:xfrm>
            <a:off x="1871330" y="1116419"/>
            <a:ext cx="6028661" cy="2817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 txBox="1">
            <a:spLocks noGrp="1"/>
          </p:cNvSpPr>
          <p:nvPr>
            <p:ph type="title"/>
          </p:nvPr>
        </p:nvSpPr>
        <p:spPr>
          <a:xfrm>
            <a:off x="886225" y="241750"/>
            <a:ext cx="75057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Чи порушується, на Вашу думку, логіка викладання професійних дисциплін освітньо-професійної програми Вашої спеціальності?</a:t>
            </a:r>
            <a:endParaRPr sz="33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5" name="Google Shape;175;p21" descr="Діаграма відповідей у Формах. Назва запитання: Чи порушується, на Вашу думку, логіка викладання професійних дисциплін освітньо-професійної програми Вашої спеціальності?&#10;. Кількість відповідей: 17 відповідей." title="Чи порушується, на Вашу думку, логіка викладання професійних дисциплін освітньо-професійної програми Вашої спеціальності?&#10;"/>
          <p:cNvPicPr preferRelativeResize="0"/>
          <p:nvPr/>
        </p:nvPicPr>
        <p:blipFill rotWithShape="1">
          <a:blip r:embed="rId3">
            <a:alphaModFix/>
          </a:blip>
          <a:srcRect l="19768" t="31611" r="21168" b="9751"/>
          <a:stretch/>
        </p:blipFill>
        <p:spPr>
          <a:xfrm>
            <a:off x="1808175" y="1286541"/>
            <a:ext cx="6102448" cy="2945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304</Words>
  <Application>Microsoft Office PowerPoint</Application>
  <PresentationFormat>Экран (16:9)</PresentationFormat>
  <Paragraphs>20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Nunito</vt:lpstr>
      <vt:lpstr>Arial</vt:lpstr>
      <vt:lpstr>Calibri</vt:lpstr>
      <vt:lpstr>Times New Roman</vt:lpstr>
      <vt:lpstr>Shift</vt:lpstr>
      <vt:lpstr> Результати анкетування здобувачів другого (магістерського) рівня  вищої освіти щодо якості освітньо-професійної програми "Міжнародний менеджмент"</vt:lpstr>
      <vt:lpstr>Мета анкетування – оцінити якість освітньо-професійної програми "Міжнародний менеджмент", виявити її сильні та слабкі сторони, а також визначити рівень задоволеності здобувачів для подальшого вдосконалення програми. Інструментарій дослідження: анкета. Взяло участь в анкетуванні 42 здобувачі вищої освіти. Узагальнені результати опитування відображені на діаграмах, поданих нижче. </vt:lpstr>
      <vt:lpstr>Чи зустрічається дублювання змісту навчального матеріалу дисциплін освітньої програми Вашої спеціальності?</vt:lpstr>
      <vt:lpstr>Чи всі дисципліни, які Ви вивчаєте, необхідні для Вашої фахової діяльності та особистісного зростання?</vt:lpstr>
      <vt:lpstr>Чи достатній, на Вашу думку, зміст (перелік компонентів, дисциплін) освітньої програми для успішної роботи за фахом?</vt:lpstr>
      <vt:lpstr>Як Ви вважаєте, чи всі навчальні дисципліни, які Ви вивчаєте, необхідні для Вашої професійної діяльності?</vt:lpstr>
      <vt:lpstr>Чи реалізовується за Вашою освітньою програмою вільний вибір дисциплін?</vt:lpstr>
      <vt:lpstr>Чи достатній обсяг практичної підготовки, закладений в освітньо-професійну програму Вашої спеціальності?</vt:lpstr>
      <vt:lpstr>Чи порушується, на Вашу думку, логіка викладання професійних дисциплін освітньо-професійної програми Вашої спеціальності?</vt:lpstr>
      <vt:lpstr>Чи розумієте Ви сутність академічної доброчесності як сукупності етичних принципів та визначених законом правил, якими мають керуватися учасники освітнього процесу?</vt:lpstr>
      <vt:lpstr>Чи формує у Вас освітньо-професійна програма загальні компетентності (наприклад, «Здатність до абстрактного мислення, аналізу та синтезу»)?</vt:lpstr>
      <vt:lpstr>Чи формує у Вас освітньо-професійна програма спеціальні (фахові) компетентності, наприклад, здатність організовувати та проводити управлінські дослідження, використовуючи сучасну методологію та інформаційні технології?</vt:lpstr>
      <vt:lpstr>Чи співпали Ваші очікування щодо освітньо-професійної програми Вашої спеціальності з її реальним змістом?</vt:lpstr>
      <vt:lpstr>Чи задоволені Ви методами навчання і викладання за Вашою освітньо-професійною програмою?</vt:lpstr>
      <vt:lpstr>На Вашу думку, чи містить ОПП засади щодо можливостей професійного зростання?</vt:lpstr>
      <vt:lpstr>Чи формує у Вас освітньо-професійна програма загальні (філософські і мовні) компетентності?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Результати анкетування здобувачів другого (магістерського) рівня  вищої освіти щодо якості освітньо-професійної програми "Міжнародний менеджмент"</dc:title>
  <dc:creator>Lenovo</dc:creator>
  <cp:lastModifiedBy>Пархоменко Вікторія</cp:lastModifiedBy>
  <cp:revision>2</cp:revision>
  <dcterms:modified xsi:type="dcterms:W3CDTF">2024-12-09T11:41:14Z</dcterms:modified>
</cp:coreProperties>
</file>