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Century Gothic" panose="020B0502020202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iRCmvKYF05kqgCtcp9/sLttTt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51A-47A2-908A-FB7545FE34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1A-47A2-908A-FB7545FE34C0}"/>
              </c:ext>
            </c:extLst>
          </c:dPt>
          <c:dLbls>
            <c:dLbl>
              <c:idx val="1"/>
              <c:layout>
                <c:manualLayout>
                  <c:x val="0.10495187890339579"/>
                  <c:y val="0.1849936511849018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51A-47A2-908A-FB7545FE34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19050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НІ</c:v>
                </c:pt>
                <c:pt idx="1">
                  <c:v>Важко відповісти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0.96399999999999997</c:v>
                </c:pt>
                <c:pt idx="1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1A-47A2-908A-FB7545FE34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НІ</c:v>
                </c:pt>
                <c:pt idx="1">
                  <c:v>Важко відповісти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151A-47A2-908A-FB7545FE34C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729209883247356"/>
          <c:y val="3.5818281391421125E-2"/>
          <c:w val="0.432609285908227"/>
          <c:h val="8.79312553164237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196ac689a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196ac689a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196ac689a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196ac689a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196ac689a6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196ac689a6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196ac689a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196ac689a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196ac689a6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196ac689a6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196ac689a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196ac689a6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196ac689a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196ac689a6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196ac689a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196ac689a6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196ac689a6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196ac689a6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196ac689a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196ac689a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196ac689a6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196ac689a6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196ac689a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196ac689a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196ac689a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196ac689a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196ac689a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196ac689a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196ac689a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196ac689a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196ac689a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196ac689a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196ac689a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196ac689a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карточки имени">
  <p:cSld name="Цитата карточки имени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стина или ложь">
  <p:cSld name="Истина или ложь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0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4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4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4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4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4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4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4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4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4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4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4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4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4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4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4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4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4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title"/>
          </p:nvPr>
        </p:nvSpPr>
        <p:spPr>
          <a:xfrm>
            <a:off x="1088136" y="2175542"/>
            <a:ext cx="10497312" cy="2804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Times New Roman"/>
              <a:buNone/>
            </a:pPr>
            <a:r>
              <a:rPr lang="uk-UA" sz="4000" dirty="0">
                <a:latin typeface="Times New Roman"/>
                <a:ea typeface="Times New Roman"/>
                <a:cs typeface="Times New Roman"/>
                <a:sym typeface="Times New Roman"/>
              </a:rPr>
              <a:t>Результати анкетування щодо дотримання принципів академічної доброчесності здобувачами вищої освіти </a:t>
            </a:r>
            <a:r>
              <a:rPr lang="uk-UA" sz="4000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sz="4000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4000" dirty="0" smtClean="0">
                <a:latin typeface="Times New Roman"/>
                <a:ea typeface="Times New Roman"/>
                <a:cs typeface="Times New Roman"/>
                <a:sym typeface="Times New Roman"/>
              </a:rPr>
              <a:t>Національної </a:t>
            </a:r>
            <a:r>
              <a:rPr lang="uk-UA" sz="4000" dirty="0">
                <a:latin typeface="Times New Roman"/>
                <a:ea typeface="Times New Roman"/>
                <a:cs typeface="Times New Roman"/>
                <a:sym typeface="Times New Roman"/>
              </a:rPr>
              <a:t>академії статистики, обліку та аудиту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Google Shape;165;p1" descr="НАСО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2268" y="0"/>
            <a:ext cx="1896532" cy="1896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196ac689a6_0_37"/>
          <p:cNvSpPr txBox="1">
            <a:spLocks noGrp="1"/>
          </p:cNvSpPr>
          <p:nvPr>
            <p:ph type="title"/>
          </p:nvPr>
        </p:nvSpPr>
        <p:spPr>
          <a:xfrm>
            <a:off x="2529024" y="125710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>
                <a:latin typeface="Times New Roman"/>
                <a:ea typeface="Times New Roman"/>
                <a:cs typeface="Times New Roman"/>
                <a:sym typeface="Times New Roman"/>
              </a:rPr>
              <a:t>Чи знаєте Ви, які види академічної недоброчесності є порушенням?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9" name="Google Shape;219;g3196ac689a6_0_37" descr="Діаграма відповідей у Формах. Назва запитання: Чи знаєте Ви, які види академічної недоброчесності є порушенням?. Кількість відповідей: 73 відповіді." title="Чи знаєте Ви, які види академічної недоброчесності є порушенням?"/>
          <p:cNvPicPr preferRelativeResize="0"/>
          <p:nvPr/>
        </p:nvPicPr>
        <p:blipFill rotWithShape="1">
          <a:blip r:embed="rId3">
            <a:alphaModFix/>
          </a:blip>
          <a:srcRect l="19991" t="28353" r="9788" b="10342"/>
          <a:stretch/>
        </p:blipFill>
        <p:spPr>
          <a:xfrm>
            <a:off x="1591056" y="1777513"/>
            <a:ext cx="9849768" cy="399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196ac689a6_0_43"/>
          <p:cNvSpPr txBox="1">
            <a:spLocks noGrp="1"/>
          </p:cNvSpPr>
          <p:nvPr>
            <p:ph type="title"/>
          </p:nvPr>
        </p:nvSpPr>
        <p:spPr>
          <a:xfrm>
            <a:off x="2388449" y="10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>
                <a:latin typeface="Times New Roman"/>
                <a:ea typeface="Times New Roman"/>
                <a:cs typeface="Times New Roman"/>
                <a:sym typeface="Times New Roman"/>
              </a:rPr>
              <a:t>Які форми порушення академічної доброчесності Вам відомі? (оберіть всі відповідні варіанти)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5" name="Google Shape;225;g3196ac689a6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8449" y="1399062"/>
            <a:ext cx="8911800" cy="4382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196ac689a6_0_51"/>
          <p:cNvSpPr txBox="1">
            <a:spLocks noGrp="1"/>
          </p:cNvSpPr>
          <p:nvPr>
            <p:ph type="title"/>
          </p:nvPr>
        </p:nvSpPr>
        <p:spPr>
          <a:xfrm>
            <a:off x="2516249" y="10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>
                <a:latin typeface="Times New Roman"/>
                <a:ea typeface="Times New Roman"/>
                <a:cs typeface="Times New Roman"/>
                <a:sym typeface="Times New Roman"/>
              </a:rPr>
              <a:t>Чи порушували Ви академічну доброчесність під час навчання?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73184005"/>
              </p:ext>
            </p:extLst>
          </p:nvPr>
        </p:nvGraphicFramePr>
        <p:xfrm>
          <a:off x="2032000" y="1438276"/>
          <a:ext cx="9207500" cy="4700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196ac689a6_0_57"/>
          <p:cNvSpPr txBox="1">
            <a:spLocks noGrp="1"/>
          </p:cNvSpPr>
          <p:nvPr>
            <p:ph type="title"/>
          </p:nvPr>
        </p:nvSpPr>
        <p:spPr>
          <a:xfrm>
            <a:off x="2529024" y="87360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>
                <a:latin typeface="Times New Roman"/>
                <a:ea typeface="Times New Roman"/>
                <a:cs typeface="Times New Roman"/>
                <a:sym typeface="Times New Roman"/>
              </a:rPr>
              <a:t>Наскільки важливим для Вас є дотримання принципів академічної доброчесності у навчанні?</a:t>
            </a:r>
            <a:endParaRPr sz="3488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7" name="Google Shape;237;g3196ac689a6_0_57" descr="Діаграма відповідей у Формах. Назва запитання: Наскільки важливим для Вас є дотримання принципів академічної доброчесності у навчанні?&#10;. Кількість відповідей: 73 відповіді." title="Наскільки важливим для Вас є дотримання принципів академічної доброчесності у навчанні?&#10;"/>
          <p:cNvPicPr preferRelativeResize="0"/>
          <p:nvPr/>
        </p:nvPicPr>
        <p:blipFill rotWithShape="1">
          <a:blip r:embed="rId3">
            <a:alphaModFix/>
          </a:blip>
          <a:srcRect l="19448" t="28556" r="21291" b="8751"/>
          <a:stretch/>
        </p:blipFill>
        <p:spPr>
          <a:xfrm>
            <a:off x="3048000" y="1680875"/>
            <a:ext cx="8453873" cy="389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196ac689a6_0_63"/>
          <p:cNvSpPr txBox="1">
            <a:spLocks noGrp="1"/>
          </p:cNvSpPr>
          <p:nvPr>
            <p:ph type="title"/>
          </p:nvPr>
        </p:nvSpPr>
        <p:spPr>
          <a:xfrm>
            <a:off x="2196749" y="10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>
                <a:latin typeface="Times New Roman"/>
                <a:ea typeface="Times New Roman"/>
                <a:cs typeface="Times New Roman"/>
                <a:sym typeface="Times New Roman"/>
              </a:rPr>
              <a:t>Чи вважаєте Ви, що порушення академічної доброчесності впливають на якість освіти?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3" name="Google Shape;243;g3196ac689a6_0_63" descr="Діаграма відповідей у Формах. Назва запитання: Чи вважаєте Ви, що порушення академічної доброчесності впливають на якість освіти?&#10;. Кількість відповідей: 73 відповіді." title="Чи вважаєте Ви, що порушення академічної доброчесності впливають на якість освіти?&#10;"/>
          <p:cNvPicPr preferRelativeResize="0"/>
          <p:nvPr/>
        </p:nvPicPr>
        <p:blipFill rotWithShape="1">
          <a:blip r:embed="rId3">
            <a:alphaModFix/>
          </a:blip>
          <a:srcRect l="20435" t="27037" r="15384" b="10893"/>
          <a:stretch/>
        </p:blipFill>
        <p:spPr>
          <a:xfrm>
            <a:off x="1852007" y="2023950"/>
            <a:ext cx="9256542" cy="411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196ac689a6_0_69"/>
          <p:cNvSpPr txBox="1">
            <a:spLocks noGrp="1"/>
          </p:cNvSpPr>
          <p:nvPr>
            <p:ph type="title"/>
          </p:nvPr>
        </p:nvSpPr>
        <p:spPr>
          <a:xfrm>
            <a:off x="2477924" y="10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/>
                <a:ea typeface="Times New Roman"/>
                <a:cs typeface="Times New Roman"/>
                <a:sym typeface="Times New Roman"/>
              </a:rPr>
              <a:t>Як Ви оцінюєте рівень інформування про політику академічної доброчесності в </a:t>
            </a:r>
            <a:r>
              <a:rPr lang="uk-UA" dirty="0" smtClean="0">
                <a:latin typeface="Times New Roman"/>
                <a:ea typeface="Times New Roman"/>
                <a:cs typeface="Times New Roman"/>
                <a:sym typeface="Times New Roman"/>
              </a:rPr>
              <a:t>Академії</a:t>
            </a:r>
            <a:r>
              <a:rPr lang="uk-UA" dirty="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9" name="Google Shape;249;g3196ac689a6_0_69" descr="Діаграма відповідей у Формах. Назва запитання:  Як Ви оцінюєте рівень інформування про політику академічної доброчесності в академії?&#10;. Кількість відповідей: 73 відповіді." title=" Як Ви оцінюєте рівень інформування про політику академічної доброчесності в академії?&#10;"/>
          <p:cNvPicPr preferRelativeResize="0"/>
          <p:nvPr/>
        </p:nvPicPr>
        <p:blipFill rotWithShape="1">
          <a:blip r:embed="rId3">
            <a:alphaModFix/>
          </a:blip>
          <a:srcRect l="20437" t="28821" r="12045" b="10128"/>
          <a:stretch/>
        </p:blipFill>
        <p:spPr>
          <a:xfrm>
            <a:off x="981076" y="1757824"/>
            <a:ext cx="10798126" cy="4611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196ac689a6_0_75"/>
          <p:cNvSpPr txBox="1">
            <a:spLocks noGrp="1"/>
          </p:cNvSpPr>
          <p:nvPr>
            <p:ph type="title"/>
          </p:nvPr>
        </p:nvSpPr>
        <p:spPr>
          <a:xfrm>
            <a:off x="2477899" y="10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>
                <a:latin typeface="Times New Roman"/>
                <a:ea typeface="Times New Roman"/>
                <a:cs typeface="Times New Roman"/>
                <a:sym typeface="Times New Roman"/>
              </a:rPr>
              <a:t>Чи надається Вам достатньо інформації про наслідки порушення академічної доброчесності?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87D2A4-F83D-9856-AE30-B5B438D35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899" y="1281009"/>
            <a:ext cx="8911800" cy="49388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196ac689a6_0_81"/>
          <p:cNvSpPr txBox="1">
            <a:spLocks noGrp="1"/>
          </p:cNvSpPr>
          <p:nvPr>
            <p:ph type="title"/>
          </p:nvPr>
        </p:nvSpPr>
        <p:spPr>
          <a:xfrm>
            <a:off x="2541799" y="292062"/>
            <a:ext cx="8911800" cy="17240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-UA" sz="3040" dirty="0">
                <a:latin typeface="Times New Roman"/>
                <a:ea typeface="Times New Roman"/>
                <a:cs typeface="Times New Roman"/>
                <a:sym typeface="Times New Roman"/>
              </a:rPr>
              <a:t>Чи перевіряють викладачі </a:t>
            </a:r>
            <a:r>
              <a:rPr lang="uk-UA" sz="3040" dirty="0" smtClean="0">
                <a:latin typeface="Times New Roman"/>
                <a:ea typeface="Times New Roman"/>
                <a:cs typeface="Times New Roman"/>
                <a:sym typeface="Times New Roman"/>
              </a:rPr>
              <a:t>Ваші </a:t>
            </a:r>
            <a:r>
              <a:rPr lang="uk-UA" sz="3040" dirty="0">
                <a:latin typeface="Times New Roman"/>
                <a:ea typeface="Times New Roman"/>
                <a:cs typeface="Times New Roman"/>
                <a:sym typeface="Times New Roman"/>
              </a:rPr>
              <a:t>реферати, курсові роботи, звіти з практик та інші види навчальних і наукових робіт на виявлення академічного плагіату?</a:t>
            </a:r>
            <a:endParaRPr sz="304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6D0BAD-CF0A-AF80-7FAF-9A5EE53EF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799" y="2016077"/>
            <a:ext cx="8621033" cy="443132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196ac689a6_0_87"/>
          <p:cNvSpPr txBox="1">
            <a:spLocks noGrp="1"/>
          </p:cNvSpPr>
          <p:nvPr>
            <p:ph type="title"/>
          </p:nvPr>
        </p:nvSpPr>
        <p:spPr>
          <a:xfrm>
            <a:off x="2465124" y="10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>
                <a:latin typeface="Times New Roman"/>
                <a:ea typeface="Times New Roman"/>
                <a:cs typeface="Times New Roman"/>
                <a:sym typeface="Times New Roman"/>
              </a:rPr>
              <a:t>Як Ви ставитеся до покарань за порушення академічної доброчесності?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7" name="Google Shape;267;g3196ac689a6_0_87" descr="Діаграма відповідей у Формах. Назва запитання: Як Ви ставитеся до покарань за порушення академічної доброчесності?&#10;. Кількість відповідей: 73 відповіді." title="Як Ви ставитеся до покарань за порушення академічної доброчесності?&#10;"/>
          <p:cNvPicPr preferRelativeResize="0"/>
          <p:nvPr/>
        </p:nvPicPr>
        <p:blipFill rotWithShape="1">
          <a:blip r:embed="rId3">
            <a:alphaModFix/>
          </a:blip>
          <a:srcRect l="20436" t="26778" r="6889" b="10638"/>
          <a:stretch/>
        </p:blipFill>
        <p:spPr>
          <a:xfrm>
            <a:off x="1533525" y="1576225"/>
            <a:ext cx="10246124" cy="417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196ac689a6_0_93"/>
          <p:cNvSpPr txBox="1">
            <a:spLocks noGrp="1"/>
          </p:cNvSpPr>
          <p:nvPr>
            <p:ph type="title"/>
          </p:nvPr>
        </p:nvSpPr>
        <p:spPr>
          <a:xfrm>
            <a:off x="2477899" y="10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>
                <a:latin typeface="Times New Roman"/>
                <a:ea typeface="Times New Roman"/>
                <a:cs typeface="Times New Roman"/>
                <a:sym typeface="Times New Roman"/>
              </a:rPr>
              <a:t>Чи стикалися Ви коли-небудь із ситуаціями, коли інші студенти порушували принципи академічної доброчесності?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E70E50-B985-734A-705D-62805C813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648" y="1589649"/>
            <a:ext cx="10199077" cy="52683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/>
          <p:nvPr/>
        </p:nvSpPr>
        <p:spPr>
          <a:xfrm>
            <a:off x="1456267" y="544606"/>
            <a:ext cx="10058400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Запропоновані питання мали репрезентативний характер і були спрямовані на з’ясування обізнаності респондентів із академічною доброчесністю, формами її порушень, а також на отримання пропозицій задля підвищення рівня академічної доброчесності та академічної культури в освітньому середовищі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закладу вищої освіти.</a:t>
            </a:r>
            <a:endParaRPr dirty="0"/>
          </a:p>
          <a:p>
            <a:pPr marL="360000" marR="0" lvl="0" indent="0" algn="just" defTabSz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Інструментарій дослідження: </a:t>
            </a:r>
            <a:r>
              <a:rPr lang="uk-UA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анкета.</a:t>
            </a:r>
            <a:endParaRPr dirty="0"/>
          </a:p>
          <a:p>
            <a:pPr marL="360000" marR="0" lvl="0" indent="0" defTabSz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Мета опитування: </a:t>
            </a:r>
            <a:r>
              <a:rPr lang="uk-UA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з'ясування рівня обізнаності респондентів щодо академічної доброчесності.</a:t>
            </a:r>
            <a:endParaRPr dirty="0"/>
          </a:p>
          <a:p>
            <a:pPr marL="360000" marR="0" lvl="0" indent="0" defTabSz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Взяло участь в анкетуванні 7</a:t>
            </a:r>
            <a:r>
              <a:rPr lang="uk-UA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48</a:t>
            </a:r>
            <a:r>
              <a:rPr lang="uk-UA" sz="28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здобувачів вищої освіти.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Узагальнені результати опитування відображені на діаграмах, поданих нижче.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196ac689a6_0_111"/>
          <p:cNvSpPr txBox="1">
            <a:spLocks noGrp="1"/>
          </p:cNvSpPr>
          <p:nvPr>
            <p:ph type="title"/>
          </p:nvPr>
        </p:nvSpPr>
        <p:spPr>
          <a:xfrm>
            <a:off x="2439574" y="10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/>
                <a:ea typeface="Times New Roman"/>
                <a:cs typeface="Times New Roman"/>
                <a:sym typeface="Times New Roman"/>
              </a:rPr>
              <a:t>Чи бажаєте </a:t>
            </a:r>
            <a:r>
              <a:rPr lang="uk-UA" dirty="0" smtClean="0">
                <a:latin typeface="Times New Roman"/>
                <a:ea typeface="Times New Roman"/>
                <a:cs typeface="Times New Roman"/>
                <a:sym typeface="Times New Roman"/>
              </a:rPr>
              <a:t>Ви </a:t>
            </a:r>
            <a:r>
              <a:rPr lang="uk-UA" dirty="0">
                <a:latin typeface="Times New Roman"/>
                <a:ea typeface="Times New Roman"/>
                <a:cs typeface="Times New Roman"/>
                <a:sym typeface="Times New Roman"/>
              </a:rPr>
              <a:t>отримувати додаткову інформацію або брати участь у заходах, спрямованих на підвищення рівня академічної доброчесності?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9" name="Google Shape;279;g3196ac689a6_0_111" descr="Діаграма відповідей у Формах. Назва запитання: Чи бажаєте ви отримувати додаткову інформацію або брати участь у заходах, спрямованих на підвищення рівня академічної доброчесності?&#10;. Кількість відповідей: 73 відповіді." title="Чи бажаєте ви отримувати додаткову інформацію або брати участь у заходах, спрямованих на підвищення рівня академічної доброчесності?&#10;"/>
          <p:cNvPicPr preferRelativeResize="0"/>
          <p:nvPr/>
        </p:nvPicPr>
        <p:blipFill rotWithShape="1">
          <a:blip r:embed="rId3">
            <a:alphaModFix/>
          </a:blip>
          <a:srcRect l="19679" t="34137" r="31487" b="9622"/>
          <a:stretch/>
        </p:blipFill>
        <p:spPr>
          <a:xfrm>
            <a:off x="2599700" y="2266025"/>
            <a:ext cx="7858750" cy="435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Times New Roman"/>
              <a:buNone/>
            </a:pPr>
            <a:r>
              <a:rPr lang="uk-UA">
                <a:latin typeface="Times New Roman"/>
                <a:ea typeface="Times New Roman"/>
                <a:cs typeface="Times New Roman"/>
                <a:sym typeface="Times New Roman"/>
              </a:rPr>
              <a:t>Ваш курс навчання:</a:t>
            </a:r>
            <a:endParaRPr/>
          </a:p>
        </p:txBody>
      </p:sp>
      <p:sp>
        <p:nvSpPr>
          <p:cNvPr id="176" name="Google Shape;176;p3" descr="Діаграма відповідей у Формах. Назва запитання: Ваш курс навчання:. Кількість відповідей: 72 відповіді."/>
          <p:cNvSpPr/>
          <p:nvPr/>
        </p:nvSpPr>
        <p:spPr>
          <a:xfrm>
            <a:off x="155575" y="841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7" name="Google Shape;177;p3" descr="Діаграма відповідей у Формах. Назва запитання: Ваш курс навчання:. Кількість відповідей: 72 відповіді." title="Ваш курс навчання:"/>
          <p:cNvPicPr preferRelativeResize="0"/>
          <p:nvPr/>
        </p:nvPicPr>
        <p:blipFill rotWithShape="1">
          <a:blip r:embed="rId3">
            <a:alphaModFix/>
          </a:blip>
          <a:srcRect l="16756" t="28905" r="22773" b="6078"/>
          <a:stretch/>
        </p:blipFill>
        <p:spPr>
          <a:xfrm>
            <a:off x="2329233" y="1674055"/>
            <a:ext cx="9037461" cy="3826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96ac689a6_0_1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>
                <a:latin typeface="Times New Roman"/>
                <a:ea typeface="Times New Roman"/>
                <a:cs typeface="Times New Roman"/>
                <a:sym typeface="Times New Roman"/>
              </a:rPr>
              <a:t>Вкажіть Вашу спеціальність: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3" name="Google Shape;183;g3196ac689a6_0_1" descr="Діаграма відповідей у Формах. Назва запитання: Вкажіть Вашу спеціальність:&#10;. Кількість відповідей: 72 відповіді." title="Вкажіть Вашу спеціальність:&#10;"/>
          <p:cNvPicPr preferRelativeResize="0"/>
          <p:nvPr/>
        </p:nvPicPr>
        <p:blipFill rotWithShape="1">
          <a:blip r:embed="rId3">
            <a:alphaModFix/>
          </a:blip>
          <a:srcRect l="19302" t="27492" r="4402" b="7343"/>
          <a:stretch/>
        </p:blipFill>
        <p:spPr>
          <a:xfrm>
            <a:off x="1435608" y="1575582"/>
            <a:ext cx="10069115" cy="3812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196ac689a6_0_7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Ваша форма навчання: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9" name="Google Shape;189;g3196ac689a6_0_7" descr="Діаграма відповідей у Формах. Назва запитання: Ваша форма навчання:. Кількість відповідей: 72 відповіді." title="Ваша форма навчання:"/>
          <p:cNvPicPr preferRelativeResize="0"/>
          <p:nvPr/>
        </p:nvPicPr>
        <p:blipFill rotWithShape="1">
          <a:blip r:embed="rId3">
            <a:alphaModFix/>
          </a:blip>
          <a:srcRect l="20693" t="27224" r="26502" b="9536"/>
          <a:stretch/>
        </p:blipFill>
        <p:spPr>
          <a:xfrm>
            <a:off x="2940148" y="1905110"/>
            <a:ext cx="8018584" cy="384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196ac689a6_0_13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latin typeface="Times New Roman"/>
                <a:ea typeface="Times New Roman"/>
                <a:cs typeface="Times New Roman"/>
                <a:sym typeface="Times New Roman"/>
              </a:rPr>
              <a:t>Як Ви </a:t>
            </a:r>
            <a:r>
              <a:rPr lang="uk-UA" dirty="0">
                <a:latin typeface="Times New Roman"/>
                <a:ea typeface="Times New Roman"/>
                <a:cs typeface="Times New Roman"/>
                <a:sym typeface="Times New Roman"/>
              </a:rPr>
              <a:t>дізналися про академічну доброчесність?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5" name="Google Shape;195;g3196ac689a6_0_13" descr="Діаграма відповідей у Формах. Назва запитання: Де ви дізналися про академічну доброчесність?&#10;. Кількість відповідей: 73 відповіді." title="Де ви дізналися про академічну доброчесність?&#10;"/>
          <p:cNvPicPr preferRelativeResize="0"/>
          <p:nvPr/>
        </p:nvPicPr>
        <p:blipFill rotWithShape="1">
          <a:blip r:embed="rId3">
            <a:alphaModFix/>
          </a:blip>
          <a:srcRect l="20496" t="22546" r="6484" b="9541"/>
          <a:stretch/>
        </p:blipFill>
        <p:spPr>
          <a:xfrm>
            <a:off x="1563624" y="1905109"/>
            <a:ext cx="9941099" cy="3806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196ac689a6_0_19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/>
                <a:ea typeface="Times New Roman"/>
                <a:cs typeface="Times New Roman"/>
                <a:sym typeface="Times New Roman"/>
              </a:rPr>
              <a:t>Чи ознайомлені </a:t>
            </a:r>
            <a:r>
              <a:rPr lang="uk-UA" dirty="0" smtClean="0">
                <a:latin typeface="Times New Roman"/>
                <a:ea typeface="Times New Roman"/>
                <a:cs typeface="Times New Roman"/>
                <a:sym typeface="Times New Roman"/>
              </a:rPr>
              <a:t>Ви </a:t>
            </a:r>
            <a:r>
              <a:rPr lang="uk-UA" dirty="0">
                <a:latin typeface="Times New Roman"/>
                <a:ea typeface="Times New Roman"/>
                <a:cs typeface="Times New Roman"/>
                <a:sym typeface="Times New Roman"/>
              </a:rPr>
              <a:t>зі ст. 42 «Академічна доброчесність»  Закону України «Про освіту»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1" name="Google Shape;201;g3196ac689a6_0_19" descr="Діаграма відповідей у Формах. Назва запитання: Чи ознайомлені ви зі ст. 42 «Академічна доброчесність»  Закону України «Про освіту»&#10;. Кількість відповідей: 73 відповіді." title="Чи ознайомлені ви зі ст. 42 «Академічна доброчесність»  Закону України «Про освіту»&#10;"/>
          <p:cNvPicPr preferRelativeResize="0"/>
          <p:nvPr/>
        </p:nvPicPr>
        <p:blipFill rotWithShape="1">
          <a:blip r:embed="rId3">
            <a:alphaModFix/>
          </a:blip>
          <a:srcRect l="20260" t="28049" r="31945" b="9811"/>
          <a:stretch/>
        </p:blipFill>
        <p:spPr>
          <a:xfrm>
            <a:off x="3255782" y="2207421"/>
            <a:ext cx="7936474" cy="4229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196ac689a6_0_25"/>
          <p:cNvSpPr txBox="1">
            <a:spLocks noGrp="1"/>
          </p:cNvSpPr>
          <p:nvPr>
            <p:ph type="title"/>
          </p:nvPr>
        </p:nvSpPr>
        <p:spPr>
          <a:xfrm>
            <a:off x="2541799" y="125710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/>
                <a:ea typeface="Times New Roman"/>
                <a:cs typeface="Times New Roman"/>
                <a:sym typeface="Times New Roman"/>
              </a:rPr>
              <a:t>Чи знайомі </a:t>
            </a:r>
            <a:r>
              <a:rPr lang="uk-UA" dirty="0" smtClean="0">
                <a:latin typeface="Times New Roman"/>
                <a:ea typeface="Times New Roman"/>
                <a:cs typeface="Times New Roman"/>
                <a:sym typeface="Times New Roman"/>
              </a:rPr>
              <a:t>Ви </a:t>
            </a:r>
            <a:r>
              <a:rPr lang="uk-UA" dirty="0">
                <a:latin typeface="Times New Roman"/>
                <a:ea typeface="Times New Roman"/>
                <a:cs typeface="Times New Roman"/>
                <a:sym typeface="Times New Roman"/>
              </a:rPr>
              <a:t>з нормативно-правовими документами Академії, які регламентують питання академічної доброчесності?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7" name="Google Shape;207;g3196ac689a6_0_25" descr="Діаграма відповідей у Формах. Назва запитання: Чи знайомі ви з нормативно-правовими документами Академії, які регламентують питання академічної доброчесності?&#10;. Кількість відповідей: 73 відповіді." title="Чи знайомі ви з нормативно-правовими документами Академії, які регламентують питання академічної доброчесності?&#10;"/>
          <p:cNvPicPr preferRelativeResize="0"/>
          <p:nvPr/>
        </p:nvPicPr>
        <p:blipFill rotWithShape="1">
          <a:blip r:embed="rId3">
            <a:alphaModFix/>
          </a:blip>
          <a:srcRect l="20061" t="33029" r="7174" b="9608"/>
          <a:stretch/>
        </p:blipFill>
        <p:spPr>
          <a:xfrm>
            <a:off x="1285875" y="1955409"/>
            <a:ext cx="10530987" cy="4178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196ac689a6_0_31"/>
          <p:cNvSpPr txBox="1">
            <a:spLocks noGrp="1"/>
          </p:cNvSpPr>
          <p:nvPr>
            <p:ph type="title"/>
          </p:nvPr>
        </p:nvSpPr>
        <p:spPr>
          <a:xfrm>
            <a:off x="2350099" y="100135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-UA" sz="3340">
                <a:latin typeface="Times New Roman"/>
                <a:ea typeface="Times New Roman"/>
                <a:cs typeface="Times New Roman"/>
                <a:sym typeface="Times New Roman"/>
              </a:rPr>
              <a:t>Чи володієте Ви інформацією про програмні продукти, які можна застосовувати для виявлення академічного плагіату?</a:t>
            </a:r>
            <a:endParaRPr sz="334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3" name="Google Shape;213;g3196ac689a6_0_31" descr="Діаграма відповідей у Формах. Назва запитання: Чи володієте ви інформацією про програмні продукти, які можна застосовувати для виявлення академічного плагіату?&#10;. Кількість відповідей: 73 відповіді." title="Чи володієте ви інформацією про програмні продукти, які можна застосовувати для виявлення академічного плагіату?&#10;"/>
          <p:cNvPicPr preferRelativeResize="0"/>
          <p:nvPr/>
        </p:nvPicPr>
        <p:blipFill rotWithShape="1">
          <a:blip r:embed="rId3">
            <a:alphaModFix/>
          </a:blip>
          <a:srcRect l="19274" t="33854" r="31842" b="8077"/>
          <a:stretch/>
        </p:blipFill>
        <p:spPr>
          <a:xfrm>
            <a:off x="2538143" y="2053180"/>
            <a:ext cx="8535711" cy="4431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227</Words>
  <Application>Microsoft Office PowerPoint</Application>
  <PresentationFormat>Широкоэкранный</PresentationFormat>
  <Paragraphs>26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Noto Sans Symbols</vt:lpstr>
      <vt:lpstr>Arial</vt:lpstr>
      <vt:lpstr>Century Gothic</vt:lpstr>
      <vt:lpstr>Times New Roman</vt:lpstr>
      <vt:lpstr>Легкий дым</vt:lpstr>
      <vt:lpstr>Результати анкетування щодо дотримання принципів академічної доброчесності здобувачами вищої освіти  Національної академії статистики, обліку та аудиту</vt:lpstr>
      <vt:lpstr>Презентация PowerPoint</vt:lpstr>
      <vt:lpstr>Ваш курс навчання:</vt:lpstr>
      <vt:lpstr>Вкажіть Вашу спеціальність:</vt:lpstr>
      <vt:lpstr>Ваша форма навчання:</vt:lpstr>
      <vt:lpstr>Як Ви дізналися про академічну доброчесність?</vt:lpstr>
      <vt:lpstr>Чи ознайомлені Ви зі ст. 42 «Академічна доброчесність»  Закону України «Про освіту»</vt:lpstr>
      <vt:lpstr>Чи знайомі Ви з нормативно-правовими документами Академії, які регламентують питання академічної доброчесності?</vt:lpstr>
      <vt:lpstr>Чи володієте Ви інформацією про програмні продукти, які можна застосовувати для виявлення академічного плагіату?</vt:lpstr>
      <vt:lpstr>Чи знаєте Ви, які види академічної недоброчесності є порушенням?</vt:lpstr>
      <vt:lpstr>Які форми порушення академічної доброчесності Вам відомі? (оберіть всі відповідні варіанти)</vt:lpstr>
      <vt:lpstr>Чи порушували Ви академічну доброчесність під час навчання?</vt:lpstr>
      <vt:lpstr>Наскільки важливим для Вас є дотримання принципів академічної доброчесності у навчанні?</vt:lpstr>
      <vt:lpstr>Чи вважаєте Ви, що порушення академічної доброчесності впливають на якість освіти?</vt:lpstr>
      <vt:lpstr>Як Ви оцінюєте рівень інформування про політику академічної доброчесності в Академії?</vt:lpstr>
      <vt:lpstr>Чи надається Вам достатньо інформації про наслідки порушення академічної доброчесності?</vt:lpstr>
      <vt:lpstr>Чи перевіряють викладачі Ваші реферати, курсові роботи, звіти з практик та інші види навчальних і наукових робіт на виявлення академічного плагіату?</vt:lpstr>
      <vt:lpstr>Як Ви ставитеся до покарань за порушення академічної доброчесності?</vt:lpstr>
      <vt:lpstr>Чи стикалися Ви коли-небудь із ситуаціями, коли інші студенти порушували принципи академічної доброчесності?</vt:lpstr>
      <vt:lpstr>Чи бажаєте Ви отримувати додаткову інформацію або брати участь у заходах, спрямованих на підвищення рівня академічної доброчесності?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анкетування щодо дотримання принципів академічної доброчесності здобувачами вищої освіти  Національної академії статистики, обліку та аудиту</dc:title>
  <dc:creator>ZavFaf</dc:creator>
  <cp:lastModifiedBy>Пархоменко Вікторія</cp:lastModifiedBy>
  <cp:revision>5</cp:revision>
  <dcterms:created xsi:type="dcterms:W3CDTF">2024-11-25T09:53:47Z</dcterms:created>
  <dcterms:modified xsi:type="dcterms:W3CDTF">2024-12-09T11:36:35Z</dcterms:modified>
</cp:coreProperties>
</file>