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74" r:id="rId9"/>
    <p:sldId id="282" r:id="rId10"/>
    <p:sldId id="265" r:id="rId11"/>
    <p:sldId id="266" r:id="rId12"/>
    <p:sldId id="275" r:id="rId13"/>
    <p:sldId id="264" r:id="rId14"/>
    <p:sldId id="271" r:id="rId15"/>
    <p:sldId id="268" r:id="rId16"/>
    <p:sldId id="270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6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708" y="-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altLang="en-US"/>
              <a:t>немає КОАТУУ</a:t>
            </a:r>
          </a:p>
          <a:p>
            <a:r>
              <a:rPr lang="uk-UA" altLang="en-US"/>
              <a:t>лавандові комірки не об’єднані, золоті - об’єднані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uk-U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altLang="en-US"/>
              <a:t>багато, структуровані, є незначні питання до CSV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2021/11/30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b.me/socialdata.ua" TargetMode="External"/><Relationship Id="rId2" Type="http://schemas.openxmlformats.org/officeDocument/2006/relationships/hyperlink" Target="mailto:rino@socialdata.org.u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ocialdata.org.u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322705"/>
            <a:ext cx="10633075" cy="1558925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66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Як зробити дані держстату доступнішими?</a:t>
            </a:r>
            <a:br>
              <a:rPr lang="en-US" sz="466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cs typeface="Calibri" panose="020F0502020204030204" charset="0"/>
              </a:rPr>
            </a:br>
            <a:r>
              <a:rPr lang="en-US" sz="466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Досвід створення інтерактивних візуалізацій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7170" y="3602990"/>
            <a:ext cx="6985635" cy="1655445"/>
          </a:xfrm>
        </p:spPr>
        <p:txBody>
          <a:bodyPr anchor="ctr" anchorCtr="0"/>
          <a:lstStyle/>
          <a:p>
            <a:pPr algn="l">
              <a:lnSpc>
                <a:spcPct val="60000"/>
              </a:lnSpc>
            </a:pPr>
            <a:r>
              <a:rPr lang="uk-UA" altLang="en-US" sz="2400">
                <a:latin typeface="Calibri" panose="020F0502020204030204" charset="0"/>
                <a:cs typeface="Calibri" panose="020F0502020204030204" charset="0"/>
              </a:rPr>
              <a:t>Ренат Насрідінов, </a:t>
            </a:r>
          </a:p>
          <a:p>
            <a:pPr algn="l">
              <a:lnSpc>
                <a:spcPct val="60000"/>
              </a:lnSpc>
            </a:pPr>
            <a:r>
              <a:rPr lang="uk-UA" altLang="en-US" sz="2400">
                <a:latin typeface="Calibri" panose="020F0502020204030204" charset="0"/>
                <a:cs typeface="Calibri" panose="020F0502020204030204" charset="0"/>
              </a:rPr>
              <a:t>аналітик Українського центру суспільних даних</a:t>
            </a:r>
          </a:p>
        </p:txBody>
      </p:sp>
      <p:pic>
        <p:nvPicPr>
          <p:cNvPr id="4" name="Picture 3" descr="logo_black_UA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14475" y="3935095"/>
            <a:ext cx="233108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690" y="1475105"/>
            <a:ext cx="6231255" cy="3053080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Дані перепису - 2001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055" y="5014595"/>
            <a:ext cx="6231890" cy="6534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Зовнішня торгівля окремими видами товарів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475105"/>
            <a:ext cx="758190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75105"/>
            <a:ext cx="11238230" cy="4546600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Форма С-8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20" y="1475105"/>
            <a:ext cx="8441690" cy="4439285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Дані на Єдиному державному порталі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85825" y="1755140"/>
            <a:ext cx="10420350" cy="3312795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10000"/>
              </a:lnSpc>
            </a:pPr>
            <a:r>
              <a:rPr lang="uk-UA" altLang="en-US" sz="32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їх багато</a:t>
            </a:r>
          </a:p>
          <a:p>
            <a:pPr algn="l">
              <a:lnSpc>
                <a:spcPct val="110000"/>
              </a:lnSpc>
            </a:pPr>
            <a:r>
              <a:rPr lang="uk-UA" altLang="en-US" sz="32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цікаві</a:t>
            </a:r>
          </a:p>
          <a:p>
            <a:pPr algn="l">
              <a:lnSpc>
                <a:spcPct val="110000"/>
              </a:lnSpc>
            </a:pPr>
            <a:r>
              <a:rPr lang="uk-UA" altLang="en-US" sz="32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вони чекають оприлюднення</a:t>
            </a:r>
          </a:p>
        </p:txBody>
      </p:sp>
      <p:sp>
        <p:nvSpPr>
          <p:cNvPr id="2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Дані Держстату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85825" y="1755140"/>
            <a:ext cx="10420350" cy="3312795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10000"/>
              </a:lnSpc>
            </a:pPr>
            <a:r>
              <a:rPr lang="uk-UA" altLang="en-US" sz="32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оприлюднення:</a:t>
            </a:r>
          </a:p>
          <a:p>
            <a:pPr lvl="1" algn="l">
              <a:lnSpc>
                <a:spcPct val="110000"/>
              </a:lnSpc>
            </a:pPr>
            <a:r>
              <a:rPr lang="uk-UA" altLang="en-US" sz="32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історичних даних з більшою деталізацією</a:t>
            </a:r>
          </a:p>
          <a:p>
            <a:pPr lvl="1" algn="l">
              <a:lnSpc>
                <a:spcPct val="110000"/>
              </a:lnSpc>
            </a:pPr>
            <a:r>
              <a:rPr lang="uk-UA" altLang="en-US" sz="32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в охайному та структурованому вигляді</a:t>
            </a:r>
          </a:p>
          <a:p>
            <a:pPr lvl="1" algn="l">
              <a:lnSpc>
                <a:spcPct val="110000"/>
              </a:lnSpc>
            </a:pPr>
            <a:r>
              <a:rPr lang="uk-UA" altLang="en-US" sz="32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у відповідних форматах</a:t>
            </a:r>
          </a:p>
        </p:txBody>
      </p:sp>
      <p:sp>
        <p:nvSpPr>
          <p:cNvPr id="2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Подолання викликів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53515" y="2329815"/>
            <a:ext cx="6649085" cy="2199005"/>
          </a:xfrm>
        </p:spPr>
        <p:txBody>
          <a:bodyPr anchor="t" anchorCtr="0">
            <a:normAutofit/>
          </a:bodyPr>
          <a:lstStyle/>
          <a:p>
            <a:pPr lvl="1" algn="l">
              <a:lnSpc>
                <a:spcPct val="110000"/>
              </a:lnSpc>
            </a:pPr>
            <a:r>
              <a:rPr lang="uk-UA" altLang="en-US" sz="32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hlinkClick r:id="rId2"/>
              </a:rPr>
              <a:t>rino@socialdata.org.ua</a:t>
            </a:r>
            <a:endParaRPr lang="uk-UA" altLang="en-US" sz="32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lvl="1" algn="l">
              <a:lnSpc>
                <a:spcPct val="110000"/>
              </a:lnSpc>
            </a:pPr>
            <a:r>
              <a:rPr lang="uk-UA" altLang="en-US" sz="32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hlinkClick r:id="rId3" action="ppaction://hlinkfile"/>
              </a:rPr>
              <a:t>fb.me/socialdata.ua</a:t>
            </a:r>
            <a:endParaRPr lang="uk-UA" altLang="en-US" sz="320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85825" y="1050290"/>
            <a:ext cx="10420350" cy="4037965"/>
          </a:xfrm>
        </p:spPr>
        <p:txBody>
          <a:bodyPr anchor="t" anchorCtr="0"/>
          <a:lstStyle/>
          <a:p>
            <a:pPr marL="0" indent="0" algn="l">
              <a:lnSpc>
                <a:spcPct val="110000"/>
              </a:lnSpc>
              <a:buNone/>
            </a:pPr>
            <a:r>
              <a:rPr lang="uk-UA" altLang="en-US" sz="28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Український центр суспільних даних — аналітичний, тренінговий та розробницький центр, що реалізує проєкти у сферах:</a:t>
            </a:r>
          </a:p>
          <a:p>
            <a:pPr algn="l">
              <a:lnSpc>
                <a:spcPct val="110000"/>
              </a:lnSpc>
            </a:pPr>
            <a:r>
              <a:rPr lang="uk-UA" altLang="en-US" sz="28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виборів та електоральної статистики</a:t>
            </a:r>
          </a:p>
          <a:p>
            <a:pPr algn="l">
              <a:lnSpc>
                <a:spcPct val="90000"/>
              </a:lnSpc>
            </a:pPr>
            <a:r>
              <a:rPr lang="uk-UA" altLang="en-US" sz="28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судової статистики</a:t>
            </a:r>
          </a:p>
          <a:p>
            <a:pPr algn="l">
              <a:lnSpc>
                <a:spcPct val="90000"/>
              </a:lnSpc>
            </a:pPr>
            <a:r>
              <a:rPr lang="uk-UA" altLang="en-US" sz="28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адміністративної реформи</a:t>
            </a:r>
          </a:p>
          <a:p>
            <a:pPr algn="l">
              <a:lnSpc>
                <a:spcPct val="90000"/>
              </a:lnSpc>
            </a:pPr>
            <a:r>
              <a:rPr lang="uk-UA" altLang="en-US" sz="28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гендерних даних</a:t>
            </a:r>
          </a:p>
          <a:p>
            <a:pPr algn="l">
              <a:lnSpc>
                <a:spcPct val="90000"/>
              </a:lnSpc>
            </a:pPr>
            <a:r>
              <a:rPr lang="uk-UA" altLang="en-US" sz="280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медичної статистики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407410" y="5088255"/>
            <a:ext cx="53765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>
                <a:hlinkClick r:id="rId2" action="ppaction://hlinkfile"/>
              </a:rPr>
              <a:t>socialdata.org.ua</a:t>
            </a:r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565" y="5777230"/>
            <a:ext cx="10515600" cy="653415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uk-UA" altLang="en-US">
                <a:solidFill>
                  <a:schemeClr val="tx1"/>
                </a:solidFill>
              </a:rPr>
              <a:t>Дані Державної служби статистики використовуються у багатьох наших проєктах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5" y="547370"/>
            <a:ext cx="10688955" cy="5051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9445"/>
            <a:ext cx="6390640" cy="39795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75920"/>
            <a:ext cx="10515600" cy="1118235"/>
          </a:xfrm>
        </p:spPr>
        <p:txBody>
          <a:bodyPr anchor="ctr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altLang="en-US" sz="2400">
                <a:solidFill>
                  <a:schemeClr val="tx1"/>
                </a:solidFill>
              </a:rPr>
              <a:t>«Причини смерті в Україні» — спільний проект Державної служби статистики України та Українського центру суспільних даних</a:t>
            </a:r>
          </a:p>
        </p:txBody>
      </p:sp>
      <p:pic>
        <p:nvPicPr>
          <p:cNvPr id="7" name="Picture 6" descr="dea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247015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75920"/>
            <a:ext cx="10515600" cy="1118235"/>
          </a:xfrm>
        </p:spPr>
        <p:txBody>
          <a:bodyPr anchor="ctr" anchorCtr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altLang="en-US" sz="2400">
                <a:solidFill>
                  <a:schemeClr val="tx1"/>
                </a:solidFill>
              </a:rPr>
              <a:t>Рідні мови в об'єднаних територіальних громадах України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4155"/>
            <a:ext cx="6704330" cy="4424680"/>
          </a:xfrm>
          <a:prstGeom prst="rect">
            <a:avLst/>
          </a:prstGeom>
        </p:spPr>
      </p:pic>
      <p:pic>
        <p:nvPicPr>
          <p:cNvPr id="8" name="Picture 7" descr="l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50" y="2325370"/>
            <a:ext cx="276225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520" y="1475105"/>
            <a:ext cx="6409055" cy="328358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65225" y="4909185"/>
            <a:ext cx="9861550" cy="1578610"/>
          </a:xfrm>
        </p:spPr>
        <p:txBody>
          <a:bodyPr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uk-UA" altLang="en-US" sz="2400">
                <a:solidFill>
                  <a:schemeClr val="tx1"/>
                </a:solidFill>
              </a:rPr>
              <a:t>Банк даних Держстату — основне джерело безкоштовних даних</a:t>
            </a:r>
          </a:p>
          <a:p>
            <a:pPr algn="l">
              <a:lnSpc>
                <a:spcPct val="100000"/>
              </a:lnSpc>
            </a:pPr>
            <a:r>
              <a:rPr lang="uk-UA" altLang="en-US" sz="2400">
                <a:solidFill>
                  <a:schemeClr val="tx1"/>
                </a:solidFill>
              </a:rPr>
              <a:t>Також можна отримати дані на замовлення, оплативши вартість людино-годин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Джерела даних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85825" y="1755140"/>
            <a:ext cx="10420350" cy="3333115"/>
          </a:xfrm>
        </p:spPr>
        <p:txBody>
          <a:bodyPr anchor="t" anchorCtr="0">
            <a:normAutofit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uk-UA" altLang="en-US" sz="28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Дані переважно орієнтовані на сприйняття людиною.</a:t>
            </a:r>
          </a:p>
          <a:p>
            <a:pPr marL="0" indent="0" algn="l">
              <a:lnSpc>
                <a:spcPct val="110000"/>
              </a:lnSpc>
              <a:buNone/>
            </a:pPr>
            <a:endParaRPr lang="uk-UA" altLang="en-US" sz="280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>
              <a:lnSpc>
                <a:spcPct val="110000"/>
              </a:lnSpc>
            </a:pPr>
            <a:r>
              <a:rPr lang="uk-UA" altLang="en-US" sz="28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неструктуровані</a:t>
            </a:r>
          </a:p>
          <a:p>
            <a:pPr algn="l">
              <a:lnSpc>
                <a:spcPct val="110000"/>
              </a:lnSpc>
            </a:pPr>
            <a:r>
              <a:rPr lang="uk-UA" altLang="en-US" sz="280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не </a:t>
            </a:r>
            <a:r>
              <a:rPr lang="uk-UA" altLang="en-US" sz="2800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машиночитані</a:t>
            </a:r>
            <a:endParaRPr lang="uk-UA" altLang="en-US" sz="2800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Головна проблема, з якою ми зустрілися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/>
          <p:nvPr/>
        </p:nvSpPr>
        <p:spPr>
          <a:xfrm>
            <a:off x="2133600" y="5860415"/>
            <a:ext cx="2456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sz="3200">
                <a:latin typeface="Calibri" panose="020F0502020204030204" charset="0"/>
                <a:cs typeface="Calibri" panose="020F0502020204030204" charset="0"/>
              </a:rPr>
              <a:t>значення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90700" y="3236595"/>
            <a:ext cx="3140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sz="3200">
                <a:latin typeface="Calibri" panose="020F0502020204030204" charset="0"/>
                <a:cs typeface="Calibri" panose="020F0502020204030204" charset="0"/>
              </a:rPr>
              <a:t>спостереження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453630" y="4192905"/>
            <a:ext cx="3140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en-US" sz="3200">
                <a:latin typeface="Calibri" panose="020F0502020204030204" charset="0"/>
                <a:cs typeface="Calibri" panose="020F0502020204030204" charset="0"/>
              </a:rPr>
              <a:t>змінні</a:t>
            </a:r>
          </a:p>
        </p:txBody>
      </p:sp>
      <p:sp>
        <p:nvSpPr>
          <p:cNvPr id="21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Структура даних</a:t>
            </a:r>
          </a:p>
        </p:txBody>
      </p:sp>
      <p:pic>
        <p:nvPicPr>
          <p:cNvPr id="3" name="Picture 2" descr="obser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" y="1591310"/>
            <a:ext cx="5052695" cy="1529080"/>
          </a:xfrm>
          <a:prstGeom prst="rect">
            <a:avLst/>
          </a:prstGeom>
        </p:spPr>
      </p:pic>
      <p:pic>
        <p:nvPicPr>
          <p:cNvPr id="4" name="Picture 3" descr="valu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5" y="4276725"/>
            <a:ext cx="5052695" cy="1529080"/>
          </a:xfrm>
          <a:prstGeom prst="rect">
            <a:avLst/>
          </a:prstGeom>
        </p:spPr>
      </p:pic>
      <p:pic>
        <p:nvPicPr>
          <p:cNvPr id="5" name="Picture 4" descr="vari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955" y="2574925"/>
            <a:ext cx="5052695" cy="1529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5"/>
          <p:cNvSpPr>
            <a:spLocks noGrp="1"/>
          </p:cNvSpPr>
          <p:nvPr/>
        </p:nvSpPr>
        <p:spPr>
          <a:xfrm>
            <a:off x="837565" y="355600"/>
            <a:ext cx="10515600" cy="11195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uk-UA" altLang="en-US" sz="3600" b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І навіть з новою змінною </a:t>
            </a:r>
          </a:p>
        </p:txBody>
      </p:sp>
      <p:pic>
        <p:nvPicPr>
          <p:cNvPr id="2" name="Picture 1" descr="new_vari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45" y="2223770"/>
            <a:ext cx="6874510" cy="24098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</Words>
  <Application>Microsoft Macintosh PowerPoint</Application>
  <PresentationFormat>Произвольный</PresentationFormat>
  <Paragraphs>45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Як зробити дані держстату доступнішими? Досвід створення інтерактивних візуалізацій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зробити дані держстату доступнішими? Досвід створення інтерактивних візуалізацій</dc:title>
  <dc:creator>rino</dc:creator>
  <cp:lastModifiedBy>unmot@ukr.net</cp:lastModifiedBy>
  <cp:revision>22</cp:revision>
  <dcterms:created xsi:type="dcterms:W3CDTF">2021-11-28T18:48:52Z</dcterms:created>
  <dcterms:modified xsi:type="dcterms:W3CDTF">2021-11-30T09:48:40Z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1033-11.1.0.10702</vt:lpwstr>
  </property>
</Properties>
</file>