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315" r:id="rId2"/>
    <p:sldId id="428" r:id="rId3"/>
    <p:sldId id="438" r:id="rId4"/>
    <p:sldId id="422" r:id="rId5"/>
    <p:sldId id="434" r:id="rId6"/>
    <p:sldId id="425" r:id="rId7"/>
    <p:sldId id="426" r:id="rId8"/>
    <p:sldId id="433" r:id="rId9"/>
    <p:sldId id="435" r:id="rId10"/>
    <p:sldId id="436" r:id="rId11"/>
    <p:sldId id="437" r:id="rId12"/>
    <p:sldId id="304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тная запись Майкрософт" initials="УзМ" lastIdx="16" clrIdx="0">
    <p:extLst>
      <p:ext uri="{19B8F6BF-5375-455C-9EA6-DF929625EA0E}">
        <p15:presenceInfo xmlns:p15="http://schemas.microsoft.com/office/powerpoint/2012/main" xmlns="" userId="7c5ec85145e15b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B813"/>
    <a:srgbClr val="C0504D"/>
    <a:srgbClr val="9BBB59"/>
    <a:srgbClr val="4BACC6"/>
    <a:srgbClr val="000000"/>
    <a:srgbClr val="4F81BD"/>
    <a:srgbClr val="F79646"/>
    <a:srgbClr val="FFF8E0"/>
    <a:srgbClr val="94AE5F"/>
    <a:srgbClr val="9393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70" autoAdjust="0"/>
    <p:restoredTop sz="88416" autoAdjust="0"/>
  </p:normalViewPr>
  <p:slideViewPr>
    <p:cSldViewPr>
      <p:cViewPr varScale="1">
        <p:scale>
          <a:sx n="54" d="100"/>
          <a:sy n="54" d="100"/>
        </p:scale>
        <p:origin x="-1412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54199-8709-47B6-A653-8DB43248C092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A57CB-AF78-428F-8EF4-059A093D44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8287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57CB-AF78-428F-8EF4-059A093D442A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2892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57CB-AF78-428F-8EF4-059A093D442A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4185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57CB-AF78-428F-8EF4-059A093D442A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8327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57CB-AF78-428F-8EF4-059A093D442A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7291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57CB-AF78-428F-8EF4-059A093D442A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37445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57CB-AF78-428F-8EF4-059A093D442A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40982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57CB-AF78-428F-8EF4-059A093D442A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52997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57CB-AF78-428F-8EF4-059A093D442A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3555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D19-2A3E-481D-B9B4-A7C9522D746C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5078-7256-4D97-9487-E465792183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D19-2A3E-481D-B9B4-A7C9522D746C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5078-7256-4D97-9487-E465792183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D19-2A3E-481D-B9B4-A7C9522D746C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5078-7256-4D97-9487-E465792183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D19-2A3E-481D-B9B4-A7C9522D746C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5078-7256-4D97-9487-E465792183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D19-2A3E-481D-B9B4-A7C9522D746C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5078-7256-4D97-9487-E465792183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D19-2A3E-481D-B9B4-A7C9522D746C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5078-7256-4D97-9487-E465792183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D19-2A3E-481D-B9B4-A7C9522D746C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5078-7256-4D97-9487-E465792183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D19-2A3E-481D-B9B4-A7C9522D746C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5078-7256-4D97-9487-E465792183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D19-2A3E-481D-B9B4-A7C9522D746C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5078-7256-4D97-9487-E465792183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D19-2A3E-481D-B9B4-A7C9522D746C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5078-7256-4D97-9487-E465792183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D19-2A3E-481D-B9B4-A7C9522D746C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5078-7256-4D97-9487-E465792183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3D19-2A3E-481D-B9B4-A7C9522D746C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85078-7256-4D97-9487-E4657921831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q.org.u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fstandart.org.ua/" TargetMode="External"/><Relationship Id="rId4" Type="http://schemas.openxmlformats.org/officeDocument/2006/relationships/hyperlink" Target="http://www.futureskills.org.u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ata.gov.u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1440160" cy="47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-243408"/>
            <a:ext cx="9144000" cy="7101408"/>
            <a:chOff x="0" y="-243408"/>
            <a:chExt cx="9144000" cy="7101408"/>
          </a:xfrm>
        </p:grpSpPr>
        <p:pic>
          <p:nvPicPr>
            <p:cNvPr id="7" name="Рисунок 6" descr="Prezintation_IPQ_254x190-0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43408"/>
              <a:ext cx="9144000" cy="7101408"/>
            </a:xfrm>
            <a:prstGeom prst="rect">
              <a:avLst/>
            </a:prstGeom>
            <a:noFill/>
            <a:ln w="12700">
              <a:solidFill>
                <a:srgbClr val="CACACA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9552" y="1322137"/>
              <a:ext cx="8064896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Cuprum" pitchFamily="2" charset="0"/>
                </a:rPr>
                <a:t>Візуалізація статистичних даних щодо ситуації на ринку праці України</a:t>
              </a:r>
            </a:p>
            <a:p>
              <a:pPr algn="ctr"/>
              <a:endParaRPr lang="en-US" altLang="ru-RU" sz="2800" b="1" dirty="0" smtClean="0">
                <a:solidFill>
                  <a:schemeClr val="accent6">
                    <a:lumMod val="75000"/>
                  </a:schemeClr>
                </a:solidFill>
                <a:latin typeface="Cuprum" pitchFamily="2" charset="0"/>
              </a:endParaRPr>
            </a:p>
            <a:p>
              <a:pPr algn="ctr"/>
              <a:endParaRPr lang="en-US" altLang="ru-RU" sz="2800" b="1" dirty="0">
                <a:solidFill>
                  <a:schemeClr val="accent6">
                    <a:lumMod val="75000"/>
                  </a:schemeClr>
                </a:solidFill>
                <a:latin typeface="Cuprum" pitchFamily="2" charset="0"/>
              </a:endParaRPr>
            </a:p>
            <a:p>
              <a:pPr algn="ctr"/>
              <a:r>
                <a:rPr lang="uk-UA" alt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Cuprum" pitchFamily="2" charset="0"/>
                </a:rPr>
                <a:t>Сергій Притоманов</a:t>
              </a:r>
            </a:p>
            <a:p>
              <a:pPr algn="ctr"/>
              <a:r>
                <a:rPr lang="uk-UA" altLang="ru-RU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Cuprum" pitchFamily="2" charset="0"/>
                </a:rPr>
                <a:t>Віцепрезидент</a:t>
              </a:r>
              <a:endParaRPr lang="uk-UA" altLang="ru-RU" sz="2400" b="1" dirty="0" smtClean="0">
                <a:solidFill>
                  <a:schemeClr val="accent1">
                    <a:lumMod val="75000"/>
                  </a:schemeClr>
                </a:solidFill>
                <a:latin typeface="Cuprum" pitchFamily="2" charset="0"/>
              </a:endParaRPr>
            </a:p>
            <a:p>
              <a:pPr algn="ctr"/>
              <a:endParaRPr lang="uk-UA" altLang="ru-RU" sz="2800" b="1" dirty="0">
                <a:solidFill>
                  <a:schemeClr val="accent6">
                    <a:lumMod val="75000"/>
                  </a:schemeClr>
                </a:solidFill>
                <a:latin typeface="Cuprum" pitchFamily="2" charset="0"/>
              </a:endParaRPr>
            </a:p>
            <a:p>
              <a:pPr algn="ctr"/>
              <a:endParaRPr lang="uk-UA" altLang="ru-RU" sz="2800" b="1" dirty="0" smtClean="0">
                <a:solidFill>
                  <a:schemeClr val="accent6">
                    <a:lumMod val="75000"/>
                  </a:schemeClr>
                </a:solidFill>
                <a:latin typeface="Cuprum" pitchFamily="2" charset="0"/>
              </a:endParaRPr>
            </a:p>
            <a:p>
              <a:pPr algn="ctr"/>
              <a:endParaRPr lang="uk-UA" altLang="ru-RU" sz="2800" b="1" dirty="0" smtClean="0">
                <a:solidFill>
                  <a:schemeClr val="accent6">
                    <a:lumMod val="75000"/>
                  </a:schemeClr>
                </a:solidFill>
                <a:latin typeface="Cuprum" pitchFamily="2" charset="0"/>
              </a:endParaRPr>
            </a:p>
            <a:p>
              <a:pPr algn="ctr"/>
              <a:r>
                <a:rPr lang="uk-UA" alt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Cuprum" pitchFamily="2" charset="0"/>
                </a:rPr>
                <a:t>03 грудня 2021р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663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ezintation_IPQ_254x190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2" y="0"/>
            <a:ext cx="9144000" cy="6858000"/>
          </a:xfrm>
          <a:prstGeom prst="rect">
            <a:avLst/>
          </a:prstGeom>
          <a:noFill/>
          <a:ln w="12700">
            <a:solidFill>
              <a:srgbClr val="CACACA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1440160" cy="47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87824" y="311987"/>
            <a:ext cx="551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ru-RU" sz="2400" b="1" dirty="0">
                <a:solidFill>
                  <a:srgbClr val="FDB813"/>
                </a:solidFill>
                <a:latin typeface="Cuprum" pitchFamily="2" charset="0"/>
              </a:rPr>
              <a:t>Верифікація статистичних даних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864693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Щоденна інформація у форматі відкритих даних Державного центру зайнятості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6" y="1602065"/>
            <a:ext cx="6549596" cy="1978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807453"/>
            <a:ext cx="4444248" cy="2703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849" y="3933056"/>
            <a:ext cx="24574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1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ezintation_IPQ_254x190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2" y="0"/>
            <a:ext cx="9144000" cy="6858000"/>
          </a:xfrm>
          <a:prstGeom prst="rect">
            <a:avLst/>
          </a:prstGeom>
          <a:noFill/>
          <a:ln w="12700">
            <a:solidFill>
              <a:srgbClr val="CACACA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1440160" cy="47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27784" y="311987"/>
            <a:ext cx="587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ru-RU" sz="2400" b="1" dirty="0">
                <a:solidFill>
                  <a:srgbClr val="FDB813"/>
                </a:solidFill>
                <a:latin typeface="Cuprum" pitchFamily="2" charset="0"/>
              </a:rPr>
              <a:t>Верифікація статистичних даних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6902" y="870195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Дані </a:t>
            </a:r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Пенсійного фонду України щодо кількості офіційно </a:t>
            </a: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працюючих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61" y="1643847"/>
            <a:ext cx="4235123" cy="1618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196" y="1661139"/>
            <a:ext cx="4413292" cy="1584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3377453"/>
            <a:ext cx="5958880" cy="30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2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ezintation_IPQ_254x190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CACACA"/>
            </a:solidFill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39552" y="1412776"/>
            <a:ext cx="8208912" cy="1752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lvl="1" algn="ctr"/>
            <a:r>
              <a:rPr lang="uk-UA" altLang="ru-RU" sz="4000" b="1" dirty="0" smtClean="0">
                <a:solidFill>
                  <a:srgbClr val="FDB813"/>
                </a:solidFill>
                <a:latin typeface="Cuprum" pitchFamily="2" charset="0"/>
              </a:rPr>
              <a:t>Дякуємо за увагу</a:t>
            </a:r>
            <a:r>
              <a:rPr lang="ru-RU" altLang="ru-RU" sz="4000" b="1" dirty="0" smtClean="0">
                <a:solidFill>
                  <a:srgbClr val="FDB813"/>
                </a:solidFill>
                <a:latin typeface="Cuprum" pitchFamily="2" charset="0"/>
              </a:rPr>
              <a:t>!</a:t>
            </a:r>
            <a:endParaRPr lang="en-US" altLang="ru-RU" sz="4000" b="1" dirty="0">
              <a:solidFill>
                <a:srgbClr val="FDB813"/>
              </a:solidFill>
              <a:latin typeface="Cuprum" pitchFamily="2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107504" y="3933056"/>
            <a:ext cx="892899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/>
            <a:r>
              <a:rPr lang="en-US" altLang="ru-RU" dirty="0" smtClean="0">
                <a:solidFill>
                  <a:schemeClr val="tx1"/>
                </a:solidFill>
                <a:latin typeface="Cuprum" panose="02000506000000020004" pitchFamily="2" charset="0"/>
                <a:hlinkClick r:id="rId3"/>
              </a:rPr>
              <a:t>www.ipq.org.ua</a:t>
            </a:r>
            <a:endParaRPr lang="en-US" altLang="ru-RU" dirty="0" smtClean="0">
              <a:solidFill>
                <a:schemeClr val="tx1"/>
              </a:solidFill>
              <a:latin typeface="Cuprum" panose="02000506000000020004" pitchFamily="2" charset="0"/>
            </a:endParaRPr>
          </a:p>
          <a:p>
            <a:pPr marL="114300" lvl="1"/>
            <a:r>
              <a:rPr lang="en-US" altLang="ru-RU" dirty="0" smtClean="0">
                <a:solidFill>
                  <a:schemeClr val="tx1"/>
                </a:solidFill>
                <a:latin typeface="Cuprum" panose="02000506000000020004" pitchFamily="2" charset="0"/>
                <a:hlinkClick r:id="rId4"/>
              </a:rPr>
              <a:t>www.futureskills.org.ua</a:t>
            </a:r>
            <a:r>
              <a:rPr lang="en-US" altLang="ru-RU" dirty="0" smtClean="0">
                <a:solidFill>
                  <a:schemeClr val="tx1"/>
                </a:solidFill>
                <a:latin typeface="Cuprum" panose="02000506000000020004" pitchFamily="2" charset="0"/>
              </a:rPr>
              <a:t> </a:t>
            </a:r>
            <a:endParaRPr lang="en-US" altLang="ru-RU" dirty="0">
              <a:solidFill>
                <a:schemeClr val="tx1"/>
              </a:solidFill>
              <a:latin typeface="Cuprum" panose="02000506000000020004" pitchFamily="2" charset="0"/>
            </a:endParaRPr>
          </a:p>
          <a:p>
            <a:pPr marL="114300" lvl="1"/>
            <a:r>
              <a:rPr lang="en-US" altLang="ru-RU" dirty="0" smtClean="0">
                <a:solidFill>
                  <a:schemeClr val="tx1"/>
                </a:solidFill>
                <a:latin typeface="Cuprum" panose="02000506000000020004" pitchFamily="2" charset="0"/>
                <a:hlinkClick r:id="rId5"/>
              </a:rPr>
              <a:t>www.profstandart.org.ua</a:t>
            </a:r>
            <a:r>
              <a:rPr lang="en-US" altLang="ru-RU" dirty="0" smtClean="0">
                <a:solidFill>
                  <a:schemeClr val="tx1"/>
                </a:solidFill>
                <a:latin typeface="Cuprum" panose="02000506000000020004" pitchFamily="2" charset="0"/>
              </a:rPr>
              <a:t> </a:t>
            </a:r>
            <a:endParaRPr lang="ru-RU" dirty="0">
              <a:solidFill>
                <a:schemeClr val="tx1"/>
              </a:solidFill>
              <a:latin typeface="Cupr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2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1440160" cy="47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-243408"/>
            <a:ext cx="9144000" cy="7101408"/>
            <a:chOff x="0" y="-243408"/>
            <a:chExt cx="9144000" cy="7101408"/>
          </a:xfrm>
        </p:grpSpPr>
        <p:pic>
          <p:nvPicPr>
            <p:cNvPr id="7" name="Рисунок 6" descr="Prezintation_IPQ_254x190-0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43408"/>
              <a:ext cx="9144000" cy="7101408"/>
            </a:xfrm>
            <a:prstGeom prst="rect">
              <a:avLst/>
            </a:prstGeom>
            <a:noFill/>
            <a:ln w="12700">
              <a:solidFill>
                <a:srgbClr val="CACACA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9552" y="1141581"/>
              <a:ext cx="806489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uk-UA" alt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uprum" pitchFamily="2" charset="0"/>
                </a:rPr>
                <a:t>Проблема: </a:t>
              </a:r>
              <a:r>
                <a:rPr lang="uk-UA" alt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Cuprum" pitchFamily="2" charset="0"/>
                </a:rPr>
                <a:t>існує нагальна потреба використання сучасних інструментів візуалізації великих баз даних (реєстрів) для надання можливостей керівникам всіх рівнів приймати виважені та обґрунтовані управлінські рішення.</a:t>
              </a:r>
            </a:p>
            <a:p>
              <a:endParaRPr lang="en-US" altLang="ru-RU" sz="2400" b="1" dirty="0" smtClean="0">
                <a:solidFill>
                  <a:schemeClr val="accent6">
                    <a:lumMod val="75000"/>
                  </a:schemeClr>
                </a:solidFill>
                <a:latin typeface="Cuprum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9113" y="3307296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  <a:latin typeface="Cuprum" pitchFamily="2" charset="0"/>
              </a:rPr>
              <a:t>Приклад: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altLang="ru-RU" sz="2400" b="1" dirty="0" smtClean="0">
                <a:solidFill>
                  <a:schemeClr val="tx2">
                    <a:lumMod val="75000"/>
                  </a:schemeClr>
                </a:solidFill>
                <a:latin typeface="Cuprum" pitchFamily="2" charset="0"/>
              </a:rPr>
              <a:t>неперсоніфікована база даних ПФУ офіційно працюючих за видами економічної діяльності, регіонами (24), віковими категоріями (10) та статтю (2) за 2020 рік – </a:t>
            </a:r>
            <a:r>
              <a:rPr lang="uk-UA" altLang="ru-RU" sz="2400" b="1" dirty="0" smtClean="0">
                <a:solidFill>
                  <a:srgbClr val="C00000"/>
                </a:solidFill>
                <a:latin typeface="Cuprum" pitchFamily="2" charset="0"/>
              </a:rPr>
              <a:t>3,2 млн записів.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altLang="ru-RU" sz="2400" b="1" dirty="0">
                <a:solidFill>
                  <a:schemeClr val="tx2">
                    <a:lumMod val="75000"/>
                  </a:schemeClr>
                </a:solidFill>
                <a:latin typeface="Cuprum" pitchFamily="2" charset="0"/>
              </a:rPr>
              <a:t>а</a:t>
            </a:r>
            <a:r>
              <a:rPr lang="uk-UA" altLang="ru-RU" sz="2400" b="1" dirty="0" smtClean="0">
                <a:solidFill>
                  <a:schemeClr val="tx2">
                    <a:lumMod val="75000"/>
                  </a:schemeClr>
                </a:solidFill>
                <a:latin typeface="Cuprum" pitchFamily="2" charset="0"/>
              </a:rPr>
              <a:t>налогічно за розмірами доходів (10) офіційно працюючих та ФОП-в</a:t>
            </a:r>
          </a:p>
          <a:p>
            <a:endParaRPr lang="en-US" altLang="ru-RU" sz="2400" b="1" dirty="0" smtClean="0">
              <a:solidFill>
                <a:schemeClr val="accent6">
                  <a:lumMod val="75000"/>
                </a:schemeClr>
              </a:solidFill>
              <a:latin typeface="Cupr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6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1440160" cy="47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-243408"/>
            <a:ext cx="9144000" cy="7101408"/>
            <a:chOff x="0" y="-243408"/>
            <a:chExt cx="9144000" cy="7101408"/>
          </a:xfrm>
        </p:grpSpPr>
        <p:pic>
          <p:nvPicPr>
            <p:cNvPr id="7" name="Рисунок 6" descr="Prezintation_IPQ_254x190-0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43408"/>
              <a:ext cx="9144000" cy="7101408"/>
            </a:xfrm>
            <a:prstGeom prst="rect">
              <a:avLst/>
            </a:prstGeom>
            <a:noFill/>
            <a:ln w="12700">
              <a:solidFill>
                <a:srgbClr val="CACACA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9552" y="1141581"/>
              <a:ext cx="80648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uk-UA" alt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uprum" pitchFamily="2" charset="0"/>
                </a:rPr>
                <a:t>Інформаційна система аналізу та прогнозування регіональних ринків праці Інституту професійних кваліфікацій.</a:t>
              </a:r>
            </a:p>
            <a:p>
              <a:endParaRPr lang="en-US" altLang="ru-RU" sz="2400" b="1" dirty="0" smtClean="0">
                <a:solidFill>
                  <a:schemeClr val="accent6">
                    <a:lumMod val="75000"/>
                  </a:schemeClr>
                </a:solidFill>
                <a:latin typeface="Cuprum" pitchFamily="2" charset="0"/>
              </a:endParaRPr>
            </a:p>
            <a:p>
              <a:r>
                <a:rPr lang="en-US" altLang="ru-RU" sz="2400" b="1" dirty="0" smtClean="0">
                  <a:solidFill>
                    <a:schemeClr val="accent6">
                      <a:lumMod val="75000"/>
                    </a:schemeClr>
                  </a:solidFill>
                  <a:latin typeface="Cuprum" pitchFamily="2" charset="0"/>
                </a:rPr>
                <a:t>www.futureskills.org.ua</a:t>
              </a:r>
              <a:endParaRPr lang="uk-UA" altLang="ru-RU" sz="2400" b="1" dirty="0">
                <a:solidFill>
                  <a:schemeClr val="accent6">
                    <a:lumMod val="75000"/>
                  </a:schemeClr>
                </a:solidFill>
                <a:latin typeface="Cuprum" pitchFamily="2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80" y="3533097"/>
            <a:ext cx="4218096" cy="2684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9668" y="3533097"/>
            <a:ext cx="4394640" cy="26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2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ezintation_IPQ_254x190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2" y="0"/>
            <a:ext cx="9144000" cy="6858000"/>
          </a:xfrm>
          <a:prstGeom prst="rect">
            <a:avLst/>
          </a:prstGeom>
          <a:noFill/>
          <a:ln w="12700">
            <a:solidFill>
              <a:srgbClr val="CACACA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1440160" cy="47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07904" y="311987"/>
            <a:ext cx="479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ru-RU" sz="2400" b="1" dirty="0" smtClean="0">
                <a:solidFill>
                  <a:srgbClr val="FDB813"/>
                </a:solidFill>
                <a:latin typeface="Cuprum" pitchFamily="2" charset="0"/>
              </a:rPr>
              <a:t>Мета інформаційної системи</a:t>
            </a:r>
            <a:endParaRPr lang="uk-UA" altLang="ru-RU" sz="2400" b="1" dirty="0">
              <a:solidFill>
                <a:srgbClr val="FDB813"/>
              </a:solidFill>
              <a:latin typeface="Cuprum" pitchFamily="2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462382" y="1268760"/>
            <a:ext cx="8229600" cy="43204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altLang="ru-RU" sz="2200" b="1" dirty="0" smtClean="0">
                <a:solidFill>
                  <a:schemeClr val="accent6"/>
                </a:solidFill>
                <a:latin typeface="Cuprum" pitchFamily="2" charset="0"/>
              </a:rPr>
              <a:t>Збирати, аналізувати та </a:t>
            </a:r>
            <a:r>
              <a:rPr lang="uk-UA" altLang="ru-RU" sz="2200" b="1" dirty="0" err="1" smtClean="0">
                <a:solidFill>
                  <a:schemeClr val="accent6"/>
                </a:solidFill>
                <a:latin typeface="Cuprum" pitchFamily="2" charset="0"/>
              </a:rPr>
              <a:t>візуалізувати</a:t>
            </a:r>
            <a:r>
              <a:rPr lang="uk-UA" altLang="ru-RU" sz="2200" b="1" dirty="0" smtClean="0">
                <a:solidFill>
                  <a:schemeClr val="accent6"/>
                </a:solidFill>
                <a:latin typeface="Cuprum" pitchFamily="2" charset="0"/>
              </a:rPr>
              <a:t> інформацію про стан регіональних та національного ринків праці, щодо:</a:t>
            </a:r>
          </a:p>
          <a:p>
            <a:pPr algn="just"/>
            <a:r>
              <a:rPr lang="uk-UA" altLang="ru-RU" sz="2000" dirty="0" smtClean="0">
                <a:solidFill>
                  <a:schemeClr val="tx2">
                    <a:lumMod val="75000"/>
                  </a:schemeClr>
                </a:solidFill>
              </a:rPr>
              <a:t>найбільш затребуваних робітничих професій на ринку праці регіону;</a:t>
            </a:r>
          </a:p>
          <a:p>
            <a:pPr algn="just"/>
            <a:r>
              <a:rPr lang="uk-UA" altLang="ru-RU" sz="2000" dirty="0" smtClean="0">
                <a:solidFill>
                  <a:schemeClr val="tx2">
                    <a:lumMod val="75000"/>
                  </a:schemeClr>
                </a:solidFill>
              </a:rPr>
              <a:t>можливості забезпечення кваліфікованими робітничими кадрами інвестиційних проєктів (в тому числі за затвердженими смарт-спеціалізаціями регіонів);</a:t>
            </a:r>
          </a:p>
          <a:p>
            <a:pPr algn="just"/>
            <a:r>
              <a:rPr lang="uk-UA" altLang="ru-RU" sz="2000" dirty="0" smtClean="0">
                <a:solidFill>
                  <a:schemeClr val="tx2">
                    <a:lumMod val="75000"/>
                  </a:schemeClr>
                </a:solidFill>
              </a:rPr>
              <a:t>рівнів </a:t>
            </a:r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</a:rPr>
              <a:t>заробітних плат;</a:t>
            </a:r>
          </a:p>
          <a:p>
            <a:pPr algn="just"/>
            <a:r>
              <a:rPr lang="uk-UA" altLang="ru-RU" sz="2000" dirty="0" smtClean="0">
                <a:solidFill>
                  <a:schemeClr val="tx2">
                    <a:lumMod val="75000"/>
                  </a:schemeClr>
                </a:solidFill>
              </a:rPr>
              <a:t>міграційних процесів </a:t>
            </a:r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</a:rPr>
              <a:t>як між регіонами України, так і </a:t>
            </a:r>
            <a:r>
              <a:rPr lang="uk-UA" altLang="ru-RU" sz="2000" dirty="0" smtClean="0">
                <a:solidFill>
                  <a:schemeClr val="tx2">
                    <a:lumMod val="75000"/>
                  </a:schemeClr>
                </a:solidFill>
              </a:rPr>
              <a:t>зовнішніх;</a:t>
            </a:r>
          </a:p>
          <a:p>
            <a:pPr algn="just"/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uk-UA" altLang="ru-RU" sz="2000" dirty="0" smtClean="0">
                <a:solidFill>
                  <a:schemeClr val="tx2">
                    <a:lumMod val="75000"/>
                  </a:schemeClr>
                </a:solidFill>
              </a:rPr>
              <a:t>еформальної зайнятості;</a:t>
            </a:r>
          </a:p>
          <a:p>
            <a:pPr algn="just"/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uk-UA" altLang="ru-RU" sz="2000" dirty="0" smtClean="0">
                <a:solidFill>
                  <a:schemeClr val="tx2">
                    <a:lumMod val="75000"/>
                  </a:schemeClr>
                </a:solidFill>
              </a:rPr>
              <a:t>а інше </a:t>
            </a:r>
            <a:endParaRPr lang="uk-UA" alt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uk-UA" altLang="ru-RU" sz="2000" b="1" dirty="0" smtClean="0">
                <a:solidFill>
                  <a:schemeClr val="accent6"/>
                </a:solidFill>
                <a:latin typeface="Cuprum" pitchFamily="2" charset="0"/>
              </a:rPr>
              <a:t>- </a:t>
            </a:r>
            <a:r>
              <a:rPr lang="uk-UA" altLang="ru-RU" sz="2000" b="1" dirty="0">
                <a:solidFill>
                  <a:schemeClr val="accent6"/>
                </a:solidFill>
                <a:latin typeface="Cuprum" pitchFamily="2" charset="0"/>
              </a:rPr>
              <a:t>для обґрунтування та прийняття керівникам держави, регіонів, керівникам підприємств та організацій всіх форм власності відповідних управлінських </a:t>
            </a:r>
            <a:r>
              <a:rPr lang="uk-UA" altLang="ru-RU" sz="2000" b="1" dirty="0" smtClean="0">
                <a:solidFill>
                  <a:schemeClr val="accent6"/>
                </a:solidFill>
                <a:latin typeface="Cuprum" pitchFamily="2" charset="0"/>
              </a:rPr>
              <a:t>рішень.</a:t>
            </a:r>
            <a:endParaRPr lang="uk-UA" altLang="ru-RU" sz="20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6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ezintation_IPQ_254x190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958" y="0"/>
            <a:ext cx="9144000" cy="6858000"/>
          </a:xfrm>
          <a:prstGeom prst="rect">
            <a:avLst/>
          </a:prstGeom>
          <a:noFill/>
          <a:ln w="12700">
            <a:solidFill>
              <a:srgbClr val="CACACA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1440160" cy="47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07904" y="311987"/>
            <a:ext cx="479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ru-RU" sz="2400" b="1" dirty="0" smtClean="0">
                <a:solidFill>
                  <a:srgbClr val="FDB813"/>
                </a:solidFill>
                <a:latin typeface="Cuprum" pitchFamily="2" charset="0"/>
              </a:rPr>
              <a:t>Інформаційна система</a:t>
            </a:r>
            <a:endParaRPr lang="uk-UA" altLang="ru-RU" sz="2400" b="1" dirty="0">
              <a:solidFill>
                <a:srgbClr val="FDB813"/>
              </a:solidFill>
              <a:latin typeface="Cuprum" pitchFamily="2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462382" y="1268760"/>
            <a:ext cx="8229600" cy="23042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altLang="ru-RU" sz="1800" b="1" dirty="0" smtClean="0">
                <a:solidFill>
                  <a:schemeClr val="accent6"/>
                </a:solidFill>
                <a:latin typeface="Cuprum" pitchFamily="2" charset="0"/>
              </a:rPr>
              <a:t>Джерело відкритих даних: </a:t>
            </a:r>
            <a:r>
              <a:rPr lang="uk-UA" altLang="ru-RU" sz="1800" dirty="0" smtClean="0">
                <a:solidFill>
                  <a:schemeClr val="tx2">
                    <a:lumMod val="75000"/>
                  </a:schemeClr>
                </a:solidFill>
              </a:rPr>
              <a:t>сайт відкритих даних </a:t>
            </a:r>
            <a:r>
              <a:rPr lang="en-US" altLang="ru-RU" sz="20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https://data.gov.ua</a:t>
            </a:r>
            <a:r>
              <a:rPr lang="en-US" altLang="ru-RU" sz="20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/</a:t>
            </a:r>
            <a:endParaRPr lang="uk-UA" alt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uk-UA" altLang="ru-RU" sz="1800" dirty="0" smtClean="0">
                <a:solidFill>
                  <a:schemeClr val="tx2">
                    <a:lumMod val="75000"/>
                  </a:schemeClr>
                </a:solidFill>
              </a:rPr>
              <a:t>Розпорядники:</a:t>
            </a:r>
          </a:p>
          <a:p>
            <a:pPr algn="just"/>
            <a:r>
              <a:rPr lang="uk-UA" altLang="ru-RU" sz="1400" dirty="0">
                <a:solidFill>
                  <a:schemeClr val="tx2">
                    <a:lumMod val="75000"/>
                  </a:schemeClr>
                </a:solidFill>
              </a:rPr>
              <a:t>Пенсійний фонд </a:t>
            </a:r>
            <a:r>
              <a:rPr lang="uk-UA" altLang="ru-RU" sz="1400" dirty="0" smtClean="0">
                <a:solidFill>
                  <a:schemeClr val="tx2">
                    <a:lumMod val="75000"/>
                  </a:schemeClr>
                </a:solidFill>
              </a:rPr>
              <a:t>України</a:t>
            </a:r>
          </a:p>
          <a:p>
            <a:pPr algn="just"/>
            <a:r>
              <a:rPr lang="uk-UA" altLang="ru-RU" sz="1400" dirty="0" smtClean="0">
                <a:solidFill>
                  <a:schemeClr val="tx2">
                    <a:lumMod val="75000"/>
                  </a:schemeClr>
                </a:solidFill>
              </a:rPr>
              <a:t>Міністерство освіти і науки України</a:t>
            </a:r>
          </a:p>
          <a:p>
            <a:pPr algn="just"/>
            <a:r>
              <a:rPr lang="uk-UA" altLang="ru-RU" sz="1400" dirty="0" smtClean="0">
                <a:solidFill>
                  <a:schemeClr val="tx2">
                    <a:lumMod val="75000"/>
                  </a:schemeClr>
                </a:solidFill>
              </a:rPr>
              <a:t>Міністерство фінансів України</a:t>
            </a:r>
          </a:p>
          <a:p>
            <a:pPr algn="just"/>
            <a:r>
              <a:rPr lang="uk-UA" altLang="ru-RU" sz="1400" dirty="0" smtClean="0">
                <a:solidFill>
                  <a:schemeClr val="tx2">
                    <a:lumMod val="75000"/>
                  </a:schemeClr>
                </a:solidFill>
              </a:rPr>
              <a:t>Міністерство соціальної політики України</a:t>
            </a:r>
            <a:endParaRPr lang="uk-UA" alt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uk-UA" altLang="ru-RU" sz="1400" dirty="0" smtClean="0">
                <a:solidFill>
                  <a:schemeClr val="tx2">
                    <a:lumMod val="75000"/>
                  </a:schemeClr>
                </a:solidFill>
              </a:rPr>
              <a:t>Державна </a:t>
            </a:r>
            <a:r>
              <a:rPr lang="uk-UA" altLang="ru-RU" sz="1400" dirty="0">
                <a:solidFill>
                  <a:schemeClr val="tx2">
                    <a:lumMod val="75000"/>
                  </a:schemeClr>
                </a:solidFill>
              </a:rPr>
              <a:t>служба </a:t>
            </a:r>
            <a:r>
              <a:rPr lang="uk-UA" altLang="ru-RU" sz="1400" dirty="0" smtClean="0">
                <a:solidFill>
                  <a:schemeClr val="tx2">
                    <a:lumMod val="75000"/>
                  </a:schemeClr>
                </a:solidFill>
              </a:rPr>
              <a:t>статистики України</a:t>
            </a:r>
            <a:endParaRPr lang="uk-UA" alt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uk-UA" altLang="ru-RU" sz="1400" dirty="0">
                <a:solidFill>
                  <a:schemeClr val="tx2">
                    <a:lumMod val="75000"/>
                  </a:schemeClr>
                </a:solidFill>
              </a:rPr>
              <a:t>Державний </a:t>
            </a:r>
            <a:r>
              <a:rPr lang="uk-UA" altLang="ru-RU" sz="1400" dirty="0" smtClean="0">
                <a:solidFill>
                  <a:schemeClr val="tx2">
                    <a:lumMod val="75000"/>
                  </a:schemeClr>
                </a:solidFill>
              </a:rPr>
              <a:t>центр зайнятості України</a:t>
            </a:r>
            <a:endParaRPr lang="en-US" alt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uk-UA" altLang="ru-RU" sz="1800" b="1" dirty="0">
                <a:solidFill>
                  <a:schemeClr val="accent6"/>
                </a:solidFill>
                <a:latin typeface="Cuprum" pitchFamily="2" charset="0"/>
              </a:rPr>
              <a:t>Додаткове джерело: </a:t>
            </a:r>
            <a:r>
              <a:rPr lang="uk-UA" altLang="ru-RU" sz="1800" dirty="0">
                <a:solidFill>
                  <a:schemeClr val="tx2">
                    <a:lumMod val="75000"/>
                  </a:schemeClr>
                </a:solidFill>
              </a:rPr>
              <a:t>запити Інституту професійних кваліфікацій щодо доступу до публічної інформації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3933056"/>
            <a:ext cx="5494175" cy="282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4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ezintation_IPQ_254x190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CACACA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1440160" cy="47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07904" y="311987"/>
            <a:ext cx="479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ru-RU" sz="2400" b="1" dirty="0" smtClean="0">
                <a:solidFill>
                  <a:srgbClr val="FDB813"/>
                </a:solidFill>
                <a:latin typeface="Cuprum" pitchFamily="2" charset="0"/>
              </a:rPr>
              <a:t>Інформаційна система</a:t>
            </a:r>
            <a:endParaRPr lang="uk-UA" altLang="ru-RU" sz="2400" b="1" dirty="0">
              <a:solidFill>
                <a:srgbClr val="FDB813"/>
              </a:solidFill>
              <a:latin typeface="Cuprum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47" y="1161977"/>
            <a:ext cx="4218096" cy="2684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99754"/>
            <a:ext cx="4459376" cy="2704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119" y="4077072"/>
            <a:ext cx="4218096" cy="2627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59312" y="1161977"/>
            <a:ext cx="4394640" cy="26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9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ezintation_IPQ_254x190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2" y="0"/>
            <a:ext cx="9144000" cy="6858000"/>
          </a:xfrm>
          <a:prstGeom prst="rect">
            <a:avLst/>
          </a:prstGeom>
          <a:noFill/>
          <a:ln w="12700">
            <a:solidFill>
              <a:srgbClr val="CACACA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1440160" cy="47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07904" y="311987"/>
            <a:ext cx="479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ru-RU" sz="2400" b="1" dirty="0">
                <a:solidFill>
                  <a:srgbClr val="FDB813"/>
                </a:solidFill>
                <a:latin typeface="Cuprum" pitchFamily="2" charset="0"/>
              </a:rPr>
              <a:t>Інформаційна система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4176464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7182" y="1199067"/>
            <a:ext cx="4434182" cy="2696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1063" y="4109934"/>
            <a:ext cx="4176464" cy="26314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42431" y="4109933"/>
            <a:ext cx="4437956" cy="26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ezintation_IPQ_254x190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2" y="0"/>
            <a:ext cx="9144000" cy="6858000"/>
          </a:xfrm>
          <a:prstGeom prst="rect">
            <a:avLst/>
          </a:prstGeom>
          <a:noFill/>
          <a:ln w="12700">
            <a:solidFill>
              <a:srgbClr val="CACACA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1440160" cy="47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07904" y="311987"/>
            <a:ext cx="479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ru-RU" sz="2400" b="1" dirty="0">
                <a:solidFill>
                  <a:srgbClr val="FDB813"/>
                </a:solidFill>
                <a:latin typeface="Cuprum" pitchFamily="2" charset="0"/>
              </a:rPr>
              <a:t>Інформаційна система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34141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Презентація нових можливостей інформаційної системи </a:t>
            </a:r>
            <a:r>
              <a:rPr lang="uk-UA" sz="2400" b="1" dirty="0">
                <a:solidFill>
                  <a:srgbClr val="FDB813"/>
                </a:solidFill>
                <a:latin typeface="Cuprum" pitchFamily="2" charset="0"/>
              </a:rPr>
              <a:t>Інституту професійних кваліфікацій </a:t>
            </a: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відбулася 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02 грудня 2021 року </a:t>
            </a: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в 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режимі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uprum" pitchFamily="2" charset="0"/>
              </a:rPr>
              <a:t>ZOOM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-конференції</a:t>
            </a: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502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ezintation_IPQ_254x190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2" y="0"/>
            <a:ext cx="9144000" cy="6858000"/>
          </a:xfrm>
          <a:prstGeom prst="rect">
            <a:avLst/>
          </a:prstGeom>
          <a:noFill/>
          <a:ln w="12700">
            <a:solidFill>
              <a:srgbClr val="CACACA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1440160" cy="47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47864" y="311987"/>
            <a:ext cx="515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ru-RU" sz="2400" b="1" dirty="0" smtClean="0">
                <a:solidFill>
                  <a:srgbClr val="FDB813"/>
                </a:solidFill>
                <a:latin typeface="Cuprum" pitchFamily="2" charset="0"/>
              </a:rPr>
              <a:t>Верифікація статистичних даних</a:t>
            </a:r>
            <a:endParaRPr lang="uk-UA" altLang="ru-RU" sz="2400" b="1" dirty="0">
              <a:solidFill>
                <a:srgbClr val="FDB813"/>
              </a:solidFill>
              <a:latin typeface="Cuprum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141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Можливість ефективної верифікації  масиву даних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758" y="2700947"/>
            <a:ext cx="76328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Тільки два приклади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uprum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база даних вакансій на ринку праці Державного центру зайнятості;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дані Пенсійного фонду України щодо кількості підприємств та офіційно працюючих на ринку праці.</a:t>
            </a:r>
          </a:p>
        </p:txBody>
      </p:sp>
    </p:spTree>
    <p:extLst>
      <p:ext uri="{BB962C8B-B14F-4D97-AF65-F5344CB8AC3E}">
        <p14:creationId xmlns:p14="http://schemas.microsoft.com/office/powerpoint/2010/main" xmlns="" val="1373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9088</TotalTime>
  <Words>335</Words>
  <Application>Microsoft Office PowerPoint</Application>
  <PresentationFormat>Экран (4:3)</PresentationFormat>
  <Paragraphs>60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psa@ipq.org.ua</dc:creator>
  <cp:lastModifiedBy>unmot@ukr.net</cp:lastModifiedBy>
  <cp:revision>525</cp:revision>
  <dcterms:created xsi:type="dcterms:W3CDTF">2014-09-09T12:23:27Z</dcterms:created>
  <dcterms:modified xsi:type="dcterms:W3CDTF">2021-11-30T09:51:12Z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